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6"/>
  </p:notesMasterIdLst>
  <p:sldIdLst>
    <p:sldId id="270" r:id="rId2"/>
    <p:sldId id="420" r:id="rId3"/>
    <p:sldId id="257" r:id="rId4"/>
    <p:sldId id="316" r:id="rId5"/>
    <p:sldId id="322" r:id="rId6"/>
    <p:sldId id="336" r:id="rId7"/>
    <p:sldId id="274" r:id="rId8"/>
    <p:sldId id="335" r:id="rId9"/>
    <p:sldId id="330" r:id="rId10"/>
    <p:sldId id="332" r:id="rId11"/>
    <p:sldId id="324" r:id="rId12"/>
    <p:sldId id="362" r:id="rId13"/>
    <p:sldId id="441" r:id="rId14"/>
    <p:sldId id="386" r:id="rId15"/>
    <p:sldId id="387" r:id="rId16"/>
    <p:sldId id="388" r:id="rId17"/>
    <p:sldId id="389" r:id="rId18"/>
    <p:sldId id="392" r:id="rId19"/>
    <p:sldId id="393" r:id="rId20"/>
    <p:sldId id="403" r:id="rId21"/>
    <p:sldId id="394" r:id="rId22"/>
    <p:sldId id="442" r:id="rId23"/>
    <p:sldId id="395" r:id="rId24"/>
    <p:sldId id="398" r:id="rId25"/>
    <p:sldId id="446" r:id="rId26"/>
    <p:sldId id="443" r:id="rId27"/>
    <p:sldId id="444" r:id="rId28"/>
    <p:sldId id="445" r:id="rId29"/>
    <p:sldId id="396" r:id="rId30"/>
    <p:sldId id="397" r:id="rId31"/>
    <p:sldId id="447" r:id="rId32"/>
    <p:sldId id="419" r:id="rId33"/>
    <p:sldId id="448" r:id="rId34"/>
    <p:sldId id="449" r:id="rId35"/>
    <p:sldId id="450" r:id="rId36"/>
    <p:sldId id="451" r:id="rId37"/>
    <p:sldId id="409" r:id="rId38"/>
    <p:sldId id="452" r:id="rId39"/>
    <p:sldId id="453" r:id="rId40"/>
    <p:sldId id="454" r:id="rId41"/>
    <p:sldId id="455" r:id="rId42"/>
    <p:sldId id="456" r:id="rId43"/>
    <p:sldId id="457" r:id="rId44"/>
    <p:sldId id="415"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4353" autoAdjust="0"/>
  </p:normalViewPr>
  <p:slideViewPr>
    <p:cSldViewPr snapToGrid="0">
      <p:cViewPr varScale="1">
        <p:scale>
          <a:sx n="63" d="100"/>
          <a:sy n="63" d="100"/>
        </p:scale>
        <p:origin x="924"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57" d="100"/>
        <a:sy n="57" d="100"/>
      </p:scale>
      <p:origin x="0" y="-34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B7ED2C-1847-4A9E-B59F-30107E803DC8}"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US"/>
        </a:p>
      </dgm:t>
    </dgm:pt>
    <dgm:pt modelId="{4F7BA504-9FA7-4EA9-9C91-2CC3BFB3DF63}">
      <dgm:prSet phldrT="[Text]" custT="1"/>
      <dgm:spPr/>
      <dgm:t>
        <a:bodyPr/>
        <a:lstStyle/>
        <a:p>
          <a:r>
            <a:rPr lang="en-US" sz="1600" dirty="0"/>
            <a:t>Global Fund</a:t>
          </a:r>
        </a:p>
      </dgm:t>
    </dgm:pt>
    <dgm:pt modelId="{B80955BF-3744-4B14-B62A-440F465EFDB2}" type="parTrans" cxnId="{AA315F8D-574F-4B18-8F2B-397601354C85}">
      <dgm:prSet/>
      <dgm:spPr/>
      <dgm:t>
        <a:bodyPr/>
        <a:lstStyle/>
        <a:p>
          <a:endParaRPr lang="en-US" sz="4400"/>
        </a:p>
      </dgm:t>
    </dgm:pt>
    <dgm:pt modelId="{A9A1538D-7E6F-4E77-99FE-9511A322D3AC}" type="sibTrans" cxnId="{AA315F8D-574F-4B18-8F2B-397601354C85}">
      <dgm:prSet/>
      <dgm:spPr/>
      <dgm:t>
        <a:bodyPr/>
        <a:lstStyle/>
        <a:p>
          <a:endParaRPr lang="en-US" sz="4400"/>
        </a:p>
      </dgm:t>
    </dgm:pt>
    <dgm:pt modelId="{9771E2CE-3C30-4747-AA3E-F1EB6B4316FB}">
      <dgm:prSet phldrT="[Text]" custT="1"/>
      <dgm:spPr/>
      <dgm:t>
        <a:bodyPr/>
        <a:lstStyle/>
        <a:p>
          <a:r>
            <a:rPr lang="en-US" sz="1600" dirty="0"/>
            <a:t>Non Government PR (NGPR)</a:t>
          </a:r>
        </a:p>
      </dgm:t>
    </dgm:pt>
    <dgm:pt modelId="{BF41534C-F15E-46EE-AE65-5236BE74BDFF}" type="parTrans" cxnId="{1E386A7B-D446-4E25-8A38-CAF3F338596B}">
      <dgm:prSet/>
      <dgm:spPr/>
      <dgm:t>
        <a:bodyPr/>
        <a:lstStyle/>
        <a:p>
          <a:endParaRPr lang="en-US" sz="4400"/>
        </a:p>
      </dgm:t>
    </dgm:pt>
    <dgm:pt modelId="{229881B0-C10B-4E85-BAA2-CF06ECC1D7A4}" type="sibTrans" cxnId="{1E386A7B-D446-4E25-8A38-CAF3F338596B}">
      <dgm:prSet/>
      <dgm:spPr/>
      <dgm:t>
        <a:bodyPr/>
        <a:lstStyle/>
        <a:p>
          <a:endParaRPr lang="en-US" sz="4400"/>
        </a:p>
      </dgm:t>
    </dgm:pt>
    <dgm:pt modelId="{E68E5F49-ADEF-4FC4-B806-F9713EBC452E}">
      <dgm:prSet phldrT="[Text]" custT="1"/>
      <dgm:spPr/>
      <dgm:t>
        <a:bodyPr/>
        <a:lstStyle/>
        <a:p>
          <a:r>
            <a:rPr lang="en-US" sz="1600" dirty="0"/>
            <a:t>CTD</a:t>
          </a:r>
        </a:p>
        <a:p>
          <a:r>
            <a:rPr lang="en-US" sz="1600" dirty="0"/>
            <a:t>(Tuberculosis)</a:t>
          </a:r>
        </a:p>
      </dgm:t>
    </dgm:pt>
    <dgm:pt modelId="{2601A255-998A-43E2-982C-421940957EE7}" type="parTrans" cxnId="{F72E504E-2A91-4E06-88CF-3637CCBAB8D9}">
      <dgm:prSet/>
      <dgm:spPr/>
      <dgm:t>
        <a:bodyPr/>
        <a:lstStyle/>
        <a:p>
          <a:endParaRPr lang="en-US" sz="4400"/>
        </a:p>
      </dgm:t>
    </dgm:pt>
    <dgm:pt modelId="{882C69F0-3C63-45CD-B306-53833C5E41BD}" type="sibTrans" cxnId="{F72E504E-2A91-4E06-88CF-3637CCBAB8D9}">
      <dgm:prSet/>
      <dgm:spPr/>
      <dgm:t>
        <a:bodyPr/>
        <a:lstStyle/>
        <a:p>
          <a:endParaRPr lang="en-US" sz="4400"/>
        </a:p>
      </dgm:t>
    </dgm:pt>
    <dgm:pt modelId="{59EEC9EC-C967-4DCE-ACC1-CC52BDE5267F}">
      <dgm:prSet phldrT="[Text]" custT="1"/>
      <dgm:spPr/>
      <dgm:t>
        <a:bodyPr/>
        <a:lstStyle/>
        <a:p>
          <a:r>
            <a:rPr lang="en-US" sz="1600" dirty="0"/>
            <a:t>Input based modality</a:t>
          </a:r>
        </a:p>
      </dgm:t>
    </dgm:pt>
    <dgm:pt modelId="{CE7FFA4F-EC49-43E4-B65A-B2F550F5977D}" type="parTrans" cxnId="{62C3168A-3111-428E-86A2-FF7F80BE01CB}">
      <dgm:prSet/>
      <dgm:spPr/>
      <dgm:t>
        <a:bodyPr/>
        <a:lstStyle/>
        <a:p>
          <a:endParaRPr lang="en-US" sz="4400"/>
        </a:p>
      </dgm:t>
    </dgm:pt>
    <dgm:pt modelId="{4F59C315-BD02-4EBC-8A73-8E6606F4AF9E}" type="sibTrans" cxnId="{62C3168A-3111-428E-86A2-FF7F80BE01CB}">
      <dgm:prSet/>
      <dgm:spPr/>
      <dgm:t>
        <a:bodyPr/>
        <a:lstStyle/>
        <a:p>
          <a:endParaRPr lang="en-US" sz="4400"/>
        </a:p>
      </dgm:t>
    </dgm:pt>
    <dgm:pt modelId="{55A5969D-C8A8-4B88-8EA0-913CF0EFA981}">
      <dgm:prSet phldrT="[Text]" custT="1"/>
      <dgm:spPr/>
      <dgm:t>
        <a:bodyPr/>
        <a:lstStyle/>
        <a:p>
          <a:r>
            <a:rPr lang="en-US" sz="1600" dirty="0"/>
            <a:t>NACO</a:t>
          </a:r>
        </a:p>
        <a:p>
          <a:r>
            <a:rPr lang="en-US" sz="1600" dirty="0"/>
            <a:t>(HIV/ AIDS)</a:t>
          </a:r>
        </a:p>
      </dgm:t>
    </dgm:pt>
    <dgm:pt modelId="{202E96D1-9CBB-4657-BB37-B70FA1E62BF9}" type="parTrans" cxnId="{8C166A8E-1B89-499A-9151-54B05FBF4FC6}">
      <dgm:prSet/>
      <dgm:spPr/>
      <dgm:t>
        <a:bodyPr/>
        <a:lstStyle/>
        <a:p>
          <a:endParaRPr lang="en-US" sz="4400"/>
        </a:p>
      </dgm:t>
    </dgm:pt>
    <dgm:pt modelId="{52986F58-DBB6-400D-B615-2B8CADACDD98}" type="sibTrans" cxnId="{8C166A8E-1B89-499A-9151-54B05FBF4FC6}">
      <dgm:prSet/>
      <dgm:spPr/>
      <dgm:t>
        <a:bodyPr/>
        <a:lstStyle/>
        <a:p>
          <a:endParaRPr lang="en-US" sz="4400"/>
        </a:p>
      </dgm:t>
    </dgm:pt>
    <dgm:pt modelId="{988317D5-1EEE-42D5-A91D-C4653A7BB317}">
      <dgm:prSet phldrT="[Text]" custT="1"/>
      <dgm:spPr/>
      <dgm:t>
        <a:bodyPr/>
        <a:lstStyle/>
        <a:p>
          <a:r>
            <a:rPr lang="en-US" sz="1600" dirty="0"/>
            <a:t>NCVBDC</a:t>
          </a:r>
        </a:p>
        <a:p>
          <a:r>
            <a:rPr lang="en-US" sz="1600" dirty="0"/>
            <a:t>(Malaria)</a:t>
          </a:r>
        </a:p>
      </dgm:t>
    </dgm:pt>
    <dgm:pt modelId="{3DF0C3EF-CF4F-443D-9A81-BB03ADDE07C1}" type="parTrans" cxnId="{83A11422-B86C-466B-B3D2-0FE8C2A0CB0C}">
      <dgm:prSet/>
      <dgm:spPr/>
      <dgm:t>
        <a:bodyPr/>
        <a:lstStyle/>
        <a:p>
          <a:endParaRPr lang="en-US" sz="4400"/>
        </a:p>
      </dgm:t>
    </dgm:pt>
    <dgm:pt modelId="{CE479CFC-3E75-448E-AD79-A13671EE8ECC}" type="sibTrans" cxnId="{83A11422-B86C-466B-B3D2-0FE8C2A0CB0C}">
      <dgm:prSet/>
      <dgm:spPr/>
      <dgm:t>
        <a:bodyPr/>
        <a:lstStyle/>
        <a:p>
          <a:endParaRPr lang="en-US" sz="4400"/>
        </a:p>
      </dgm:t>
    </dgm:pt>
    <dgm:pt modelId="{9A1E917E-0840-4EE2-8902-918B967E807A}">
      <dgm:prSet phldrT="[Text]" custT="1"/>
      <dgm:spPr/>
      <dgm:t>
        <a:bodyPr/>
        <a:lstStyle/>
        <a:p>
          <a:r>
            <a:rPr lang="en-US" sz="1600" dirty="0"/>
            <a:t>Payment for Results modality</a:t>
          </a:r>
        </a:p>
      </dgm:t>
    </dgm:pt>
    <dgm:pt modelId="{262B63F9-3423-4DE3-B39A-470D3AB9B75B}" type="parTrans" cxnId="{85295EA6-FD60-4237-A71B-0398AD44EE53}">
      <dgm:prSet/>
      <dgm:spPr/>
      <dgm:t>
        <a:bodyPr/>
        <a:lstStyle/>
        <a:p>
          <a:endParaRPr lang="en-US" sz="4400"/>
        </a:p>
      </dgm:t>
    </dgm:pt>
    <dgm:pt modelId="{9E7C4D0D-21AB-45ED-A482-5D1521FB2F83}" type="sibTrans" cxnId="{85295EA6-FD60-4237-A71B-0398AD44EE53}">
      <dgm:prSet/>
      <dgm:spPr/>
      <dgm:t>
        <a:bodyPr/>
        <a:lstStyle/>
        <a:p>
          <a:endParaRPr lang="en-US" sz="4400"/>
        </a:p>
      </dgm:t>
    </dgm:pt>
    <dgm:pt modelId="{99692126-18F6-49F8-9016-55F41E3F4421}">
      <dgm:prSet phldrT="[Text]" custT="1"/>
      <dgm:spPr/>
      <dgm:t>
        <a:bodyPr/>
        <a:lstStyle/>
        <a:p>
          <a:endParaRPr lang="en-US" sz="1600" dirty="0"/>
        </a:p>
        <a:p>
          <a:r>
            <a:rPr lang="en-US" sz="1600" dirty="0"/>
            <a:t>Government PR</a:t>
          </a:r>
        </a:p>
        <a:p>
          <a:r>
            <a:rPr lang="en-US" sz="1600" dirty="0"/>
            <a:t> (Department of Economic Affairs)</a:t>
          </a:r>
        </a:p>
        <a:p>
          <a:endParaRPr lang="en-US" sz="1600" dirty="0"/>
        </a:p>
      </dgm:t>
    </dgm:pt>
    <dgm:pt modelId="{4C41CB9C-DE34-4EC6-A49D-BF50D0B4E1C0}" type="sibTrans" cxnId="{DE34BDE0-8C6D-483F-A605-76812D550BF4}">
      <dgm:prSet/>
      <dgm:spPr/>
      <dgm:t>
        <a:bodyPr/>
        <a:lstStyle/>
        <a:p>
          <a:endParaRPr lang="en-US" sz="4400"/>
        </a:p>
      </dgm:t>
    </dgm:pt>
    <dgm:pt modelId="{C0415368-633E-4A05-A8BC-143FBB99522F}" type="parTrans" cxnId="{DE34BDE0-8C6D-483F-A605-76812D550BF4}">
      <dgm:prSet/>
      <dgm:spPr/>
      <dgm:t>
        <a:bodyPr/>
        <a:lstStyle/>
        <a:p>
          <a:endParaRPr lang="en-US" sz="4400"/>
        </a:p>
      </dgm:t>
    </dgm:pt>
    <dgm:pt modelId="{96152DB1-AEE8-4922-8BFC-C6E631B0BF5E}">
      <dgm:prSet phldrT="[Text]" custT="1"/>
      <dgm:spPr/>
      <dgm:t>
        <a:bodyPr/>
        <a:lstStyle/>
        <a:p>
          <a:r>
            <a:rPr lang="en-US" sz="1600"/>
            <a:t>Input based modality</a:t>
          </a:r>
          <a:endParaRPr lang="en-US" sz="1600" dirty="0"/>
        </a:p>
      </dgm:t>
    </dgm:pt>
    <dgm:pt modelId="{B2618447-2AB0-4588-A95F-C0877421FE83}" type="parTrans" cxnId="{1CF459DE-603C-4E90-863D-19F121088E1C}">
      <dgm:prSet/>
      <dgm:spPr/>
      <dgm:t>
        <a:bodyPr/>
        <a:lstStyle/>
        <a:p>
          <a:endParaRPr lang="en-US"/>
        </a:p>
      </dgm:t>
    </dgm:pt>
    <dgm:pt modelId="{A24D1CA5-06E8-4126-974F-A09E89FF767E}" type="sibTrans" cxnId="{1CF459DE-603C-4E90-863D-19F121088E1C}">
      <dgm:prSet/>
      <dgm:spPr/>
      <dgm:t>
        <a:bodyPr/>
        <a:lstStyle/>
        <a:p>
          <a:endParaRPr lang="en-US"/>
        </a:p>
      </dgm:t>
    </dgm:pt>
    <dgm:pt modelId="{7898BA5C-B53C-4D01-84B7-A93CD34207E3}" type="pres">
      <dgm:prSet presAssocID="{9DB7ED2C-1847-4A9E-B59F-30107E803DC8}" presName="mainComposite" presStyleCnt="0">
        <dgm:presLayoutVars>
          <dgm:chPref val="1"/>
          <dgm:dir/>
          <dgm:animOne val="branch"/>
          <dgm:animLvl val="lvl"/>
          <dgm:resizeHandles val="exact"/>
        </dgm:presLayoutVars>
      </dgm:prSet>
      <dgm:spPr/>
    </dgm:pt>
    <dgm:pt modelId="{46D4CD6A-9C42-423A-AD03-7DE6CD27B4B0}" type="pres">
      <dgm:prSet presAssocID="{9DB7ED2C-1847-4A9E-B59F-30107E803DC8}" presName="hierFlow" presStyleCnt="0"/>
      <dgm:spPr/>
    </dgm:pt>
    <dgm:pt modelId="{F4A2E4BB-CB00-469D-B0C9-5FDCE203FCB1}" type="pres">
      <dgm:prSet presAssocID="{9DB7ED2C-1847-4A9E-B59F-30107E803DC8}" presName="hierChild1" presStyleCnt="0">
        <dgm:presLayoutVars>
          <dgm:chPref val="1"/>
          <dgm:animOne val="branch"/>
          <dgm:animLvl val="lvl"/>
        </dgm:presLayoutVars>
      </dgm:prSet>
      <dgm:spPr/>
    </dgm:pt>
    <dgm:pt modelId="{3E10565C-1650-4EF3-9A91-9E74927978EC}" type="pres">
      <dgm:prSet presAssocID="{4F7BA504-9FA7-4EA9-9C91-2CC3BFB3DF63}" presName="Name14" presStyleCnt="0"/>
      <dgm:spPr/>
    </dgm:pt>
    <dgm:pt modelId="{68F4B538-DDAF-4A70-BE3E-44564D8EA082}" type="pres">
      <dgm:prSet presAssocID="{4F7BA504-9FA7-4EA9-9C91-2CC3BFB3DF63}" presName="level1Shape" presStyleLbl="node0" presStyleIdx="0" presStyleCnt="1">
        <dgm:presLayoutVars>
          <dgm:chPref val="3"/>
        </dgm:presLayoutVars>
      </dgm:prSet>
      <dgm:spPr/>
    </dgm:pt>
    <dgm:pt modelId="{9524B702-1065-4242-9C36-618B2EFF71C4}" type="pres">
      <dgm:prSet presAssocID="{4F7BA504-9FA7-4EA9-9C91-2CC3BFB3DF63}" presName="hierChild2" presStyleCnt="0"/>
      <dgm:spPr/>
    </dgm:pt>
    <dgm:pt modelId="{09C19214-6ED2-44B9-9C71-8C300DDA73DB}" type="pres">
      <dgm:prSet presAssocID="{C0415368-633E-4A05-A8BC-143FBB99522F}" presName="Name19" presStyleLbl="parChTrans1D2" presStyleIdx="0" presStyleCnt="2"/>
      <dgm:spPr/>
    </dgm:pt>
    <dgm:pt modelId="{253EDE82-F7EF-45F7-A065-912E0FBA34E1}" type="pres">
      <dgm:prSet presAssocID="{99692126-18F6-49F8-9016-55F41E3F4421}" presName="Name21" presStyleCnt="0"/>
      <dgm:spPr/>
    </dgm:pt>
    <dgm:pt modelId="{4555C774-92AB-4D93-8D47-9EFEAC65368F}" type="pres">
      <dgm:prSet presAssocID="{99692126-18F6-49F8-9016-55F41E3F4421}" presName="level2Shape" presStyleLbl="node2" presStyleIdx="0" presStyleCnt="2"/>
      <dgm:spPr/>
    </dgm:pt>
    <dgm:pt modelId="{DF0F2DC7-DF42-424C-B5CD-978D6F9966D4}" type="pres">
      <dgm:prSet presAssocID="{99692126-18F6-49F8-9016-55F41E3F4421}" presName="hierChild3" presStyleCnt="0"/>
      <dgm:spPr/>
    </dgm:pt>
    <dgm:pt modelId="{4FB6A10C-8AD7-456B-B588-4D6449B3BCC0}" type="pres">
      <dgm:prSet presAssocID="{2601A255-998A-43E2-982C-421940957EE7}" presName="Name19" presStyleLbl="parChTrans1D3" presStyleIdx="0" presStyleCnt="4"/>
      <dgm:spPr/>
    </dgm:pt>
    <dgm:pt modelId="{80BFF20E-EFC4-456B-8C5B-23C728B90214}" type="pres">
      <dgm:prSet presAssocID="{E68E5F49-ADEF-4FC4-B806-F9713EBC452E}" presName="Name21" presStyleCnt="0"/>
      <dgm:spPr/>
    </dgm:pt>
    <dgm:pt modelId="{D55C0097-1617-4B89-8E67-5B22008083B2}" type="pres">
      <dgm:prSet presAssocID="{E68E5F49-ADEF-4FC4-B806-F9713EBC452E}" presName="level2Shape" presStyleLbl="node3" presStyleIdx="0" presStyleCnt="4"/>
      <dgm:spPr/>
    </dgm:pt>
    <dgm:pt modelId="{9660B268-8283-4D2B-85F0-6B034F3F8512}" type="pres">
      <dgm:prSet presAssocID="{E68E5F49-ADEF-4FC4-B806-F9713EBC452E}" presName="hierChild3" presStyleCnt="0"/>
      <dgm:spPr/>
    </dgm:pt>
    <dgm:pt modelId="{83A20F71-7B7D-4E05-869C-B90CEA18D19F}" type="pres">
      <dgm:prSet presAssocID="{262B63F9-3423-4DE3-B39A-470D3AB9B75B}" presName="Name19" presStyleLbl="parChTrans1D4" presStyleIdx="0" presStyleCnt="2"/>
      <dgm:spPr/>
    </dgm:pt>
    <dgm:pt modelId="{F7F1DEC6-2D35-4F7C-B338-72BE5831BE16}" type="pres">
      <dgm:prSet presAssocID="{9A1E917E-0840-4EE2-8902-918B967E807A}" presName="Name21" presStyleCnt="0"/>
      <dgm:spPr/>
    </dgm:pt>
    <dgm:pt modelId="{80D53116-E80B-400E-84AD-656BB01C52BC}" type="pres">
      <dgm:prSet presAssocID="{9A1E917E-0840-4EE2-8902-918B967E807A}" presName="level2Shape" presStyleLbl="node4" presStyleIdx="0" presStyleCnt="2" custLinFactNeighborX="75968" custLinFactNeighborY="-2590"/>
      <dgm:spPr/>
    </dgm:pt>
    <dgm:pt modelId="{2ADE9645-6833-4143-B659-9F797B910D0F}" type="pres">
      <dgm:prSet presAssocID="{9A1E917E-0840-4EE2-8902-918B967E807A}" presName="hierChild3" presStyleCnt="0"/>
      <dgm:spPr/>
    </dgm:pt>
    <dgm:pt modelId="{970F7E9F-47B0-4800-B30D-8E3A220B8434}" type="pres">
      <dgm:prSet presAssocID="{202E96D1-9CBB-4657-BB37-B70FA1E62BF9}" presName="Name19" presStyleLbl="parChTrans1D3" presStyleIdx="1" presStyleCnt="4"/>
      <dgm:spPr/>
    </dgm:pt>
    <dgm:pt modelId="{9C8C61D5-6D6A-456D-BA3A-2FC825EB13F7}" type="pres">
      <dgm:prSet presAssocID="{55A5969D-C8A8-4B88-8EA0-913CF0EFA981}" presName="Name21" presStyleCnt="0"/>
      <dgm:spPr/>
    </dgm:pt>
    <dgm:pt modelId="{882D6E79-3B65-4628-95CD-8F28EB267544}" type="pres">
      <dgm:prSet presAssocID="{55A5969D-C8A8-4B88-8EA0-913CF0EFA981}" presName="level2Shape" presStyleLbl="node3" presStyleIdx="1" presStyleCnt="4"/>
      <dgm:spPr/>
    </dgm:pt>
    <dgm:pt modelId="{EDF6BD94-4E24-4EBA-83EC-5B074EB505B5}" type="pres">
      <dgm:prSet presAssocID="{55A5969D-C8A8-4B88-8EA0-913CF0EFA981}" presName="hierChild3" presStyleCnt="0"/>
      <dgm:spPr/>
    </dgm:pt>
    <dgm:pt modelId="{396D8D9E-8449-4320-94BE-2A0C13BCA6AD}" type="pres">
      <dgm:prSet presAssocID="{3DF0C3EF-CF4F-443D-9A81-BB03ADDE07C1}" presName="Name19" presStyleLbl="parChTrans1D3" presStyleIdx="2" presStyleCnt="4"/>
      <dgm:spPr/>
    </dgm:pt>
    <dgm:pt modelId="{EDFCC55A-0F48-4AA1-B62B-CB8F4C5D5A49}" type="pres">
      <dgm:prSet presAssocID="{988317D5-1EEE-42D5-A91D-C4653A7BB317}" presName="Name21" presStyleCnt="0"/>
      <dgm:spPr/>
    </dgm:pt>
    <dgm:pt modelId="{3874A8D0-821B-4452-B215-BC681B6503A3}" type="pres">
      <dgm:prSet presAssocID="{988317D5-1EEE-42D5-A91D-C4653A7BB317}" presName="level2Shape" presStyleLbl="node3" presStyleIdx="2" presStyleCnt="4"/>
      <dgm:spPr/>
    </dgm:pt>
    <dgm:pt modelId="{EFC622AD-8B98-4D66-A0AD-49BC330E474A}" type="pres">
      <dgm:prSet presAssocID="{988317D5-1EEE-42D5-A91D-C4653A7BB317}" presName="hierChild3" presStyleCnt="0"/>
      <dgm:spPr/>
    </dgm:pt>
    <dgm:pt modelId="{BA51F152-FCAE-4732-A113-D9521750D959}" type="pres">
      <dgm:prSet presAssocID="{B2618447-2AB0-4588-A95F-C0877421FE83}" presName="Name19" presStyleLbl="parChTrans1D4" presStyleIdx="1" presStyleCnt="2"/>
      <dgm:spPr/>
    </dgm:pt>
    <dgm:pt modelId="{F9D6A173-B0A5-4A92-892B-DB2279280BEA}" type="pres">
      <dgm:prSet presAssocID="{96152DB1-AEE8-4922-8BFC-C6E631B0BF5E}" presName="Name21" presStyleCnt="0"/>
      <dgm:spPr/>
    </dgm:pt>
    <dgm:pt modelId="{100B698A-1178-4F21-A869-1C6AC47C90BF}" type="pres">
      <dgm:prSet presAssocID="{96152DB1-AEE8-4922-8BFC-C6E631B0BF5E}" presName="level2Shape" presStyleLbl="node4" presStyleIdx="1" presStyleCnt="2"/>
      <dgm:spPr/>
    </dgm:pt>
    <dgm:pt modelId="{59E9CB5E-48BE-4436-A375-BF3FDED6E7F7}" type="pres">
      <dgm:prSet presAssocID="{96152DB1-AEE8-4922-8BFC-C6E631B0BF5E}" presName="hierChild3" presStyleCnt="0"/>
      <dgm:spPr/>
    </dgm:pt>
    <dgm:pt modelId="{71C81684-0192-4CA9-A161-D415A1EF37C4}" type="pres">
      <dgm:prSet presAssocID="{BF41534C-F15E-46EE-AE65-5236BE74BDFF}" presName="Name19" presStyleLbl="parChTrans1D2" presStyleIdx="1" presStyleCnt="2"/>
      <dgm:spPr/>
    </dgm:pt>
    <dgm:pt modelId="{82D62258-0511-446B-815D-35200EF42FEF}" type="pres">
      <dgm:prSet presAssocID="{9771E2CE-3C30-4747-AA3E-F1EB6B4316FB}" presName="Name21" presStyleCnt="0"/>
      <dgm:spPr/>
    </dgm:pt>
    <dgm:pt modelId="{9F2A4B14-538E-4FB2-BED9-E33B54CA8D0F}" type="pres">
      <dgm:prSet presAssocID="{9771E2CE-3C30-4747-AA3E-F1EB6B4316FB}" presName="level2Shape" presStyleLbl="node2" presStyleIdx="1" presStyleCnt="2"/>
      <dgm:spPr/>
    </dgm:pt>
    <dgm:pt modelId="{C860797A-668B-49DD-811A-09988C11B9F2}" type="pres">
      <dgm:prSet presAssocID="{9771E2CE-3C30-4747-AA3E-F1EB6B4316FB}" presName="hierChild3" presStyleCnt="0"/>
      <dgm:spPr/>
    </dgm:pt>
    <dgm:pt modelId="{09B588F7-2513-414D-90EA-4F9000BFBC16}" type="pres">
      <dgm:prSet presAssocID="{CE7FFA4F-EC49-43E4-B65A-B2F550F5977D}" presName="Name19" presStyleLbl="parChTrans1D3" presStyleIdx="3" presStyleCnt="4"/>
      <dgm:spPr/>
    </dgm:pt>
    <dgm:pt modelId="{F7555541-E0DF-4D94-B20F-798FBEFB26BC}" type="pres">
      <dgm:prSet presAssocID="{59EEC9EC-C967-4DCE-ACC1-CC52BDE5267F}" presName="Name21" presStyleCnt="0"/>
      <dgm:spPr/>
    </dgm:pt>
    <dgm:pt modelId="{D3F1CAC6-D72A-40E2-82BB-EA4C565D8703}" type="pres">
      <dgm:prSet presAssocID="{59EEC9EC-C967-4DCE-ACC1-CC52BDE5267F}" presName="level2Shape" presStyleLbl="node3" presStyleIdx="3" presStyleCnt="4" custLinFactY="42320" custLinFactNeighborX="862" custLinFactNeighborY="100000"/>
      <dgm:spPr/>
    </dgm:pt>
    <dgm:pt modelId="{A6D14946-11CE-42DB-BE09-E0DE94776081}" type="pres">
      <dgm:prSet presAssocID="{59EEC9EC-C967-4DCE-ACC1-CC52BDE5267F}" presName="hierChild3" presStyleCnt="0"/>
      <dgm:spPr/>
    </dgm:pt>
    <dgm:pt modelId="{B0DA77FA-E7E9-4620-BA38-7BAC73B3014A}" type="pres">
      <dgm:prSet presAssocID="{9DB7ED2C-1847-4A9E-B59F-30107E803DC8}" presName="bgShapesFlow" presStyleCnt="0"/>
      <dgm:spPr/>
    </dgm:pt>
  </dgm:ptLst>
  <dgm:cxnLst>
    <dgm:cxn modelId="{4B783807-A21F-483C-A850-D9D0EEE51540}" type="presOf" srcId="{59EEC9EC-C967-4DCE-ACC1-CC52BDE5267F}" destId="{D3F1CAC6-D72A-40E2-82BB-EA4C565D8703}" srcOrd="0" destOrd="0" presId="urn:microsoft.com/office/officeart/2005/8/layout/hierarchy6"/>
    <dgm:cxn modelId="{17825208-6BE0-4D8C-9D08-6349D6687EAE}" type="presOf" srcId="{4F7BA504-9FA7-4EA9-9C91-2CC3BFB3DF63}" destId="{68F4B538-DDAF-4A70-BE3E-44564D8EA082}" srcOrd="0" destOrd="0" presId="urn:microsoft.com/office/officeart/2005/8/layout/hierarchy6"/>
    <dgm:cxn modelId="{04625611-8B7F-4E55-A99A-CEFD0AA34067}" type="presOf" srcId="{3DF0C3EF-CF4F-443D-9A81-BB03ADDE07C1}" destId="{396D8D9E-8449-4320-94BE-2A0C13BCA6AD}" srcOrd="0" destOrd="0" presId="urn:microsoft.com/office/officeart/2005/8/layout/hierarchy6"/>
    <dgm:cxn modelId="{8A528A14-1CB7-4050-85B3-FBEB610041D9}" type="presOf" srcId="{B2618447-2AB0-4588-A95F-C0877421FE83}" destId="{BA51F152-FCAE-4732-A113-D9521750D959}" srcOrd="0" destOrd="0" presId="urn:microsoft.com/office/officeart/2005/8/layout/hierarchy6"/>
    <dgm:cxn modelId="{1571271F-10B0-4C5F-AB75-AD2C303C891C}" type="presOf" srcId="{2601A255-998A-43E2-982C-421940957EE7}" destId="{4FB6A10C-8AD7-456B-B588-4D6449B3BCC0}" srcOrd="0" destOrd="0" presId="urn:microsoft.com/office/officeart/2005/8/layout/hierarchy6"/>
    <dgm:cxn modelId="{83A11422-B86C-466B-B3D2-0FE8C2A0CB0C}" srcId="{99692126-18F6-49F8-9016-55F41E3F4421}" destId="{988317D5-1EEE-42D5-A91D-C4653A7BB317}" srcOrd="2" destOrd="0" parTransId="{3DF0C3EF-CF4F-443D-9A81-BB03ADDE07C1}" sibTransId="{CE479CFC-3E75-448E-AD79-A13671EE8ECC}"/>
    <dgm:cxn modelId="{6FB8FF27-D681-4570-9481-157B1935DB55}" type="presOf" srcId="{E68E5F49-ADEF-4FC4-B806-F9713EBC452E}" destId="{D55C0097-1617-4B89-8E67-5B22008083B2}" srcOrd="0" destOrd="0" presId="urn:microsoft.com/office/officeart/2005/8/layout/hierarchy6"/>
    <dgm:cxn modelId="{887B632C-C461-4130-AB17-D2804C06920D}" type="presOf" srcId="{9DB7ED2C-1847-4A9E-B59F-30107E803DC8}" destId="{7898BA5C-B53C-4D01-84B7-A93CD34207E3}" srcOrd="0" destOrd="0" presId="urn:microsoft.com/office/officeart/2005/8/layout/hierarchy6"/>
    <dgm:cxn modelId="{7FBEDC35-9F58-45DD-8690-735ECA847E7E}" type="presOf" srcId="{262B63F9-3423-4DE3-B39A-470D3AB9B75B}" destId="{83A20F71-7B7D-4E05-869C-B90CEA18D19F}" srcOrd="0" destOrd="0" presId="urn:microsoft.com/office/officeart/2005/8/layout/hierarchy6"/>
    <dgm:cxn modelId="{7AE3943E-04F7-4685-89D1-1A117122AA79}" type="presOf" srcId="{9771E2CE-3C30-4747-AA3E-F1EB6B4316FB}" destId="{9F2A4B14-538E-4FB2-BED9-E33B54CA8D0F}" srcOrd="0" destOrd="0" presId="urn:microsoft.com/office/officeart/2005/8/layout/hierarchy6"/>
    <dgm:cxn modelId="{F72E504E-2A91-4E06-88CF-3637CCBAB8D9}" srcId="{99692126-18F6-49F8-9016-55F41E3F4421}" destId="{E68E5F49-ADEF-4FC4-B806-F9713EBC452E}" srcOrd="0" destOrd="0" parTransId="{2601A255-998A-43E2-982C-421940957EE7}" sibTransId="{882C69F0-3C63-45CD-B306-53833C5E41BD}"/>
    <dgm:cxn modelId="{1E386A7B-D446-4E25-8A38-CAF3F338596B}" srcId="{4F7BA504-9FA7-4EA9-9C91-2CC3BFB3DF63}" destId="{9771E2CE-3C30-4747-AA3E-F1EB6B4316FB}" srcOrd="1" destOrd="0" parTransId="{BF41534C-F15E-46EE-AE65-5236BE74BDFF}" sibTransId="{229881B0-C10B-4E85-BAA2-CF06ECC1D7A4}"/>
    <dgm:cxn modelId="{BC780185-107C-4234-A0F5-798CBBBA4B5E}" type="presOf" srcId="{96152DB1-AEE8-4922-8BFC-C6E631B0BF5E}" destId="{100B698A-1178-4F21-A869-1C6AC47C90BF}" srcOrd="0" destOrd="0" presId="urn:microsoft.com/office/officeart/2005/8/layout/hierarchy6"/>
    <dgm:cxn modelId="{C8D09789-E628-440D-BC66-A9EDE1536A17}" type="presOf" srcId="{BF41534C-F15E-46EE-AE65-5236BE74BDFF}" destId="{71C81684-0192-4CA9-A161-D415A1EF37C4}" srcOrd="0" destOrd="0" presId="urn:microsoft.com/office/officeart/2005/8/layout/hierarchy6"/>
    <dgm:cxn modelId="{62C3168A-3111-428E-86A2-FF7F80BE01CB}" srcId="{9771E2CE-3C30-4747-AA3E-F1EB6B4316FB}" destId="{59EEC9EC-C967-4DCE-ACC1-CC52BDE5267F}" srcOrd="0" destOrd="0" parTransId="{CE7FFA4F-EC49-43E4-B65A-B2F550F5977D}" sibTransId="{4F59C315-BD02-4EBC-8A73-8E6606F4AF9E}"/>
    <dgm:cxn modelId="{77A5258A-AE06-4DCB-BF92-C4C75833C176}" type="presOf" srcId="{202E96D1-9CBB-4657-BB37-B70FA1E62BF9}" destId="{970F7E9F-47B0-4800-B30D-8E3A220B8434}" srcOrd="0" destOrd="0" presId="urn:microsoft.com/office/officeart/2005/8/layout/hierarchy6"/>
    <dgm:cxn modelId="{AA315F8D-574F-4B18-8F2B-397601354C85}" srcId="{9DB7ED2C-1847-4A9E-B59F-30107E803DC8}" destId="{4F7BA504-9FA7-4EA9-9C91-2CC3BFB3DF63}" srcOrd="0" destOrd="0" parTransId="{B80955BF-3744-4B14-B62A-440F465EFDB2}" sibTransId="{A9A1538D-7E6F-4E77-99FE-9511A322D3AC}"/>
    <dgm:cxn modelId="{8C166A8E-1B89-499A-9151-54B05FBF4FC6}" srcId="{99692126-18F6-49F8-9016-55F41E3F4421}" destId="{55A5969D-C8A8-4B88-8EA0-913CF0EFA981}" srcOrd="1" destOrd="0" parTransId="{202E96D1-9CBB-4657-BB37-B70FA1E62BF9}" sibTransId="{52986F58-DBB6-400D-B615-2B8CADACDD98}"/>
    <dgm:cxn modelId="{39C658A0-9BCF-4034-825D-95060D57ABAF}" type="presOf" srcId="{988317D5-1EEE-42D5-A91D-C4653A7BB317}" destId="{3874A8D0-821B-4452-B215-BC681B6503A3}" srcOrd="0" destOrd="0" presId="urn:microsoft.com/office/officeart/2005/8/layout/hierarchy6"/>
    <dgm:cxn modelId="{7475D2A2-61A9-4E56-8E4E-74E1CE7A6EDC}" type="presOf" srcId="{C0415368-633E-4A05-A8BC-143FBB99522F}" destId="{09C19214-6ED2-44B9-9C71-8C300DDA73DB}" srcOrd="0" destOrd="0" presId="urn:microsoft.com/office/officeart/2005/8/layout/hierarchy6"/>
    <dgm:cxn modelId="{85295EA6-FD60-4237-A71B-0398AD44EE53}" srcId="{E68E5F49-ADEF-4FC4-B806-F9713EBC452E}" destId="{9A1E917E-0840-4EE2-8902-918B967E807A}" srcOrd="0" destOrd="0" parTransId="{262B63F9-3423-4DE3-B39A-470D3AB9B75B}" sibTransId="{9E7C4D0D-21AB-45ED-A482-5D1521FB2F83}"/>
    <dgm:cxn modelId="{464CA2C4-41A9-4290-B146-01B09E94771F}" type="presOf" srcId="{99692126-18F6-49F8-9016-55F41E3F4421}" destId="{4555C774-92AB-4D93-8D47-9EFEAC65368F}" srcOrd="0" destOrd="0" presId="urn:microsoft.com/office/officeart/2005/8/layout/hierarchy6"/>
    <dgm:cxn modelId="{1CF459DE-603C-4E90-863D-19F121088E1C}" srcId="{988317D5-1EEE-42D5-A91D-C4653A7BB317}" destId="{96152DB1-AEE8-4922-8BFC-C6E631B0BF5E}" srcOrd="0" destOrd="0" parTransId="{B2618447-2AB0-4588-A95F-C0877421FE83}" sibTransId="{A24D1CA5-06E8-4126-974F-A09E89FF767E}"/>
    <dgm:cxn modelId="{F7F9F8DE-F492-49CD-8EBE-A2E68BA812B0}" type="presOf" srcId="{55A5969D-C8A8-4B88-8EA0-913CF0EFA981}" destId="{882D6E79-3B65-4628-95CD-8F28EB267544}" srcOrd="0" destOrd="0" presId="urn:microsoft.com/office/officeart/2005/8/layout/hierarchy6"/>
    <dgm:cxn modelId="{DE34BDE0-8C6D-483F-A605-76812D550BF4}" srcId="{4F7BA504-9FA7-4EA9-9C91-2CC3BFB3DF63}" destId="{99692126-18F6-49F8-9016-55F41E3F4421}" srcOrd="0" destOrd="0" parTransId="{C0415368-633E-4A05-A8BC-143FBB99522F}" sibTransId="{4C41CB9C-DE34-4EC6-A49D-BF50D0B4E1C0}"/>
    <dgm:cxn modelId="{19CF16E3-01E4-44CE-B9B4-F3AE556D7D65}" type="presOf" srcId="{9A1E917E-0840-4EE2-8902-918B967E807A}" destId="{80D53116-E80B-400E-84AD-656BB01C52BC}" srcOrd="0" destOrd="0" presId="urn:microsoft.com/office/officeart/2005/8/layout/hierarchy6"/>
    <dgm:cxn modelId="{B2D908F3-C722-4412-9B79-A97DEF5FFA7C}" type="presOf" srcId="{CE7FFA4F-EC49-43E4-B65A-B2F550F5977D}" destId="{09B588F7-2513-414D-90EA-4F9000BFBC16}" srcOrd="0" destOrd="0" presId="urn:microsoft.com/office/officeart/2005/8/layout/hierarchy6"/>
    <dgm:cxn modelId="{5BACAF71-C736-4FF4-A8F5-2FB38C4B99FE}" type="presParOf" srcId="{7898BA5C-B53C-4D01-84B7-A93CD34207E3}" destId="{46D4CD6A-9C42-423A-AD03-7DE6CD27B4B0}" srcOrd="0" destOrd="0" presId="urn:microsoft.com/office/officeart/2005/8/layout/hierarchy6"/>
    <dgm:cxn modelId="{8F8A8B99-776D-4B36-B3B8-7CC5F552EA8B}" type="presParOf" srcId="{46D4CD6A-9C42-423A-AD03-7DE6CD27B4B0}" destId="{F4A2E4BB-CB00-469D-B0C9-5FDCE203FCB1}" srcOrd="0" destOrd="0" presId="urn:microsoft.com/office/officeart/2005/8/layout/hierarchy6"/>
    <dgm:cxn modelId="{53E86ECE-6772-422D-B38D-E10D3B4BD23C}" type="presParOf" srcId="{F4A2E4BB-CB00-469D-B0C9-5FDCE203FCB1}" destId="{3E10565C-1650-4EF3-9A91-9E74927978EC}" srcOrd="0" destOrd="0" presId="urn:microsoft.com/office/officeart/2005/8/layout/hierarchy6"/>
    <dgm:cxn modelId="{A7489D7C-49F7-4B2E-BD0E-E3F2461176D0}" type="presParOf" srcId="{3E10565C-1650-4EF3-9A91-9E74927978EC}" destId="{68F4B538-DDAF-4A70-BE3E-44564D8EA082}" srcOrd="0" destOrd="0" presId="urn:microsoft.com/office/officeart/2005/8/layout/hierarchy6"/>
    <dgm:cxn modelId="{AAAEAEFF-1002-4D89-ABF5-25F1FEADA86F}" type="presParOf" srcId="{3E10565C-1650-4EF3-9A91-9E74927978EC}" destId="{9524B702-1065-4242-9C36-618B2EFF71C4}" srcOrd="1" destOrd="0" presId="urn:microsoft.com/office/officeart/2005/8/layout/hierarchy6"/>
    <dgm:cxn modelId="{BB0BE24F-6A91-4146-AC83-E97412E7730B}" type="presParOf" srcId="{9524B702-1065-4242-9C36-618B2EFF71C4}" destId="{09C19214-6ED2-44B9-9C71-8C300DDA73DB}" srcOrd="0" destOrd="0" presId="urn:microsoft.com/office/officeart/2005/8/layout/hierarchy6"/>
    <dgm:cxn modelId="{6EE1FA59-D8E3-443C-8FCF-DD64474A8DE9}" type="presParOf" srcId="{9524B702-1065-4242-9C36-618B2EFF71C4}" destId="{253EDE82-F7EF-45F7-A065-912E0FBA34E1}" srcOrd="1" destOrd="0" presId="urn:microsoft.com/office/officeart/2005/8/layout/hierarchy6"/>
    <dgm:cxn modelId="{81A8544D-8196-4DF2-B0F2-7DDE743C817B}" type="presParOf" srcId="{253EDE82-F7EF-45F7-A065-912E0FBA34E1}" destId="{4555C774-92AB-4D93-8D47-9EFEAC65368F}" srcOrd="0" destOrd="0" presId="urn:microsoft.com/office/officeart/2005/8/layout/hierarchy6"/>
    <dgm:cxn modelId="{25E3CC64-ADC5-483F-BDBB-B55CF6CF083D}" type="presParOf" srcId="{253EDE82-F7EF-45F7-A065-912E0FBA34E1}" destId="{DF0F2DC7-DF42-424C-B5CD-978D6F9966D4}" srcOrd="1" destOrd="0" presId="urn:microsoft.com/office/officeart/2005/8/layout/hierarchy6"/>
    <dgm:cxn modelId="{4B2B3EEE-77C3-44E9-B75D-7A9D996A88CD}" type="presParOf" srcId="{DF0F2DC7-DF42-424C-B5CD-978D6F9966D4}" destId="{4FB6A10C-8AD7-456B-B588-4D6449B3BCC0}" srcOrd="0" destOrd="0" presId="urn:microsoft.com/office/officeart/2005/8/layout/hierarchy6"/>
    <dgm:cxn modelId="{9878D618-3D90-452B-8DFA-20EF035D51E5}" type="presParOf" srcId="{DF0F2DC7-DF42-424C-B5CD-978D6F9966D4}" destId="{80BFF20E-EFC4-456B-8C5B-23C728B90214}" srcOrd="1" destOrd="0" presId="urn:microsoft.com/office/officeart/2005/8/layout/hierarchy6"/>
    <dgm:cxn modelId="{13D7E59D-2B50-4265-BC74-89CCE7E0A71B}" type="presParOf" srcId="{80BFF20E-EFC4-456B-8C5B-23C728B90214}" destId="{D55C0097-1617-4B89-8E67-5B22008083B2}" srcOrd="0" destOrd="0" presId="urn:microsoft.com/office/officeart/2005/8/layout/hierarchy6"/>
    <dgm:cxn modelId="{DC901A35-76D5-4982-AC82-835367107C4E}" type="presParOf" srcId="{80BFF20E-EFC4-456B-8C5B-23C728B90214}" destId="{9660B268-8283-4D2B-85F0-6B034F3F8512}" srcOrd="1" destOrd="0" presId="urn:microsoft.com/office/officeart/2005/8/layout/hierarchy6"/>
    <dgm:cxn modelId="{984E6813-B2E8-40F2-A96F-14FCD98E7040}" type="presParOf" srcId="{9660B268-8283-4D2B-85F0-6B034F3F8512}" destId="{83A20F71-7B7D-4E05-869C-B90CEA18D19F}" srcOrd="0" destOrd="0" presId="urn:microsoft.com/office/officeart/2005/8/layout/hierarchy6"/>
    <dgm:cxn modelId="{A2D577E8-E8FC-4F1F-8D09-E3EF42C3EEDD}" type="presParOf" srcId="{9660B268-8283-4D2B-85F0-6B034F3F8512}" destId="{F7F1DEC6-2D35-4F7C-B338-72BE5831BE16}" srcOrd="1" destOrd="0" presId="urn:microsoft.com/office/officeart/2005/8/layout/hierarchy6"/>
    <dgm:cxn modelId="{7D9D0D93-D262-4673-859A-6914A5C6010C}" type="presParOf" srcId="{F7F1DEC6-2D35-4F7C-B338-72BE5831BE16}" destId="{80D53116-E80B-400E-84AD-656BB01C52BC}" srcOrd="0" destOrd="0" presId="urn:microsoft.com/office/officeart/2005/8/layout/hierarchy6"/>
    <dgm:cxn modelId="{AB3984FB-82E0-4D0E-9D30-32EFAEAE12FA}" type="presParOf" srcId="{F7F1DEC6-2D35-4F7C-B338-72BE5831BE16}" destId="{2ADE9645-6833-4143-B659-9F797B910D0F}" srcOrd="1" destOrd="0" presId="urn:microsoft.com/office/officeart/2005/8/layout/hierarchy6"/>
    <dgm:cxn modelId="{E1EBD419-DE9E-443A-AA8B-6CB57A5F93D5}" type="presParOf" srcId="{DF0F2DC7-DF42-424C-B5CD-978D6F9966D4}" destId="{970F7E9F-47B0-4800-B30D-8E3A220B8434}" srcOrd="2" destOrd="0" presId="urn:microsoft.com/office/officeart/2005/8/layout/hierarchy6"/>
    <dgm:cxn modelId="{602547AE-DBC3-423B-9402-908B57707E73}" type="presParOf" srcId="{DF0F2DC7-DF42-424C-B5CD-978D6F9966D4}" destId="{9C8C61D5-6D6A-456D-BA3A-2FC825EB13F7}" srcOrd="3" destOrd="0" presId="urn:microsoft.com/office/officeart/2005/8/layout/hierarchy6"/>
    <dgm:cxn modelId="{8E83AFB2-212D-4E9A-8361-7EBB234C4E19}" type="presParOf" srcId="{9C8C61D5-6D6A-456D-BA3A-2FC825EB13F7}" destId="{882D6E79-3B65-4628-95CD-8F28EB267544}" srcOrd="0" destOrd="0" presId="urn:microsoft.com/office/officeart/2005/8/layout/hierarchy6"/>
    <dgm:cxn modelId="{FD1462D3-8BF1-4BA3-A9F6-0DBE04ADA70D}" type="presParOf" srcId="{9C8C61D5-6D6A-456D-BA3A-2FC825EB13F7}" destId="{EDF6BD94-4E24-4EBA-83EC-5B074EB505B5}" srcOrd="1" destOrd="0" presId="urn:microsoft.com/office/officeart/2005/8/layout/hierarchy6"/>
    <dgm:cxn modelId="{A9DC21CE-8B57-4092-9670-6D619D2432E0}" type="presParOf" srcId="{DF0F2DC7-DF42-424C-B5CD-978D6F9966D4}" destId="{396D8D9E-8449-4320-94BE-2A0C13BCA6AD}" srcOrd="4" destOrd="0" presId="urn:microsoft.com/office/officeart/2005/8/layout/hierarchy6"/>
    <dgm:cxn modelId="{D08C61AF-3507-47FA-8556-9802DA41F77A}" type="presParOf" srcId="{DF0F2DC7-DF42-424C-B5CD-978D6F9966D4}" destId="{EDFCC55A-0F48-4AA1-B62B-CB8F4C5D5A49}" srcOrd="5" destOrd="0" presId="urn:microsoft.com/office/officeart/2005/8/layout/hierarchy6"/>
    <dgm:cxn modelId="{446A2A50-E3FE-4DC0-9454-864C20C3DF85}" type="presParOf" srcId="{EDFCC55A-0F48-4AA1-B62B-CB8F4C5D5A49}" destId="{3874A8D0-821B-4452-B215-BC681B6503A3}" srcOrd="0" destOrd="0" presId="urn:microsoft.com/office/officeart/2005/8/layout/hierarchy6"/>
    <dgm:cxn modelId="{BEFB0CBF-8265-4CBD-9834-88B87972C65D}" type="presParOf" srcId="{EDFCC55A-0F48-4AA1-B62B-CB8F4C5D5A49}" destId="{EFC622AD-8B98-4D66-A0AD-49BC330E474A}" srcOrd="1" destOrd="0" presId="urn:microsoft.com/office/officeart/2005/8/layout/hierarchy6"/>
    <dgm:cxn modelId="{2874A7E4-D806-4B4C-BEAA-E4AC76D5300B}" type="presParOf" srcId="{EFC622AD-8B98-4D66-A0AD-49BC330E474A}" destId="{BA51F152-FCAE-4732-A113-D9521750D959}" srcOrd="0" destOrd="0" presId="urn:microsoft.com/office/officeart/2005/8/layout/hierarchy6"/>
    <dgm:cxn modelId="{1A355DCE-428B-4A0F-B13F-CA9F48252E00}" type="presParOf" srcId="{EFC622AD-8B98-4D66-A0AD-49BC330E474A}" destId="{F9D6A173-B0A5-4A92-892B-DB2279280BEA}" srcOrd="1" destOrd="0" presId="urn:microsoft.com/office/officeart/2005/8/layout/hierarchy6"/>
    <dgm:cxn modelId="{D849E5B3-C626-4120-84AB-EFFDD75DDCDA}" type="presParOf" srcId="{F9D6A173-B0A5-4A92-892B-DB2279280BEA}" destId="{100B698A-1178-4F21-A869-1C6AC47C90BF}" srcOrd="0" destOrd="0" presId="urn:microsoft.com/office/officeart/2005/8/layout/hierarchy6"/>
    <dgm:cxn modelId="{6266DC6F-9402-497F-BF21-CC590DAD9612}" type="presParOf" srcId="{F9D6A173-B0A5-4A92-892B-DB2279280BEA}" destId="{59E9CB5E-48BE-4436-A375-BF3FDED6E7F7}" srcOrd="1" destOrd="0" presId="urn:microsoft.com/office/officeart/2005/8/layout/hierarchy6"/>
    <dgm:cxn modelId="{E1B6B71E-62A8-472F-BB42-738AF635246A}" type="presParOf" srcId="{9524B702-1065-4242-9C36-618B2EFF71C4}" destId="{71C81684-0192-4CA9-A161-D415A1EF37C4}" srcOrd="2" destOrd="0" presId="urn:microsoft.com/office/officeart/2005/8/layout/hierarchy6"/>
    <dgm:cxn modelId="{44C39B58-F59F-4B52-B470-68730625FF2B}" type="presParOf" srcId="{9524B702-1065-4242-9C36-618B2EFF71C4}" destId="{82D62258-0511-446B-815D-35200EF42FEF}" srcOrd="3" destOrd="0" presId="urn:microsoft.com/office/officeart/2005/8/layout/hierarchy6"/>
    <dgm:cxn modelId="{707FF061-18ED-4998-A659-D6F0AEA7E546}" type="presParOf" srcId="{82D62258-0511-446B-815D-35200EF42FEF}" destId="{9F2A4B14-538E-4FB2-BED9-E33B54CA8D0F}" srcOrd="0" destOrd="0" presId="urn:microsoft.com/office/officeart/2005/8/layout/hierarchy6"/>
    <dgm:cxn modelId="{A9B7B1CB-F2FC-47A3-A47D-06DE4EA7D3DF}" type="presParOf" srcId="{82D62258-0511-446B-815D-35200EF42FEF}" destId="{C860797A-668B-49DD-811A-09988C11B9F2}" srcOrd="1" destOrd="0" presId="urn:microsoft.com/office/officeart/2005/8/layout/hierarchy6"/>
    <dgm:cxn modelId="{A1ECBF67-D87B-40B3-A378-3D7D883CC967}" type="presParOf" srcId="{C860797A-668B-49DD-811A-09988C11B9F2}" destId="{09B588F7-2513-414D-90EA-4F9000BFBC16}" srcOrd="0" destOrd="0" presId="urn:microsoft.com/office/officeart/2005/8/layout/hierarchy6"/>
    <dgm:cxn modelId="{664FB53E-9665-44F0-920B-74789BCB144F}" type="presParOf" srcId="{C860797A-668B-49DD-811A-09988C11B9F2}" destId="{F7555541-E0DF-4D94-B20F-798FBEFB26BC}" srcOrd="1" destOrd="0" presId="urn:microsoft.com/office/officeart/2005/8/layout/hierarchy6"/>
    <dgm:cxn modelId="{0DD132F5-42B5-4836-9574-08D1185B1092}" type="presParOf" srcId="{F7555541-E0DF-4D94-B20F-798FBEFB26BC}" destId="{D3F1CAC6-D72A-40E2-82BB-EA4C565D8703}" srcOrd="0" destOrd="0" presId="urn:microsoft.com/office/officeart/2005/8/layout/hierarchy6"/>
    <dgm:cxn modelId="{21159D66-3876-4156-A32F-9EFBED76B038}" type="presParOf" srcId="{F7555541-E0DF-4D94-B20F-798FBEFB26BC}" destId="{A6D14946-11CE-42DB-BE09-E0DE94776081}" srcOrd="1" destOrd="0" presId="urn:microsoft.com/office/officeart/2005/8/layout/hierarchy6"/>
    <dgm:cxn modelId="{2171BD1B-F61E-4954-8466-E7BAD03DDDE2}" type="presParOf" srcId="{7898BA5C-B53C-4D01-84B7-A93CD34207E3}" destId="{B0DA77FA-E7E9-4620-BA38-7BAC73B3014A}"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B7ED2C-1847-4A9E-B59F-30107E803DC8}"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US"/>
        </a:p>
      </dgm:t>
    </dgm:pt>
    <dgm:pt modelId="{4F7BA504-9FA7-4EA9-9C91-2CC3BFB3DF63}">
      <dgm:prSet phldrT="[Text]"/>
      <dgm:spPr/>
      <dgm:t>
        <a:bodyPr/>
        <a:lstStyle/>
        <a:p>
          <a:r>
            <a:rPr lang="en-US" dirty="0"/>
            <a:t>Government PR</a:t>
          </a:r>
        </a:p>
      </dgm:t>
    </dgm:pt>
    <dgm:pt modelId="{B80955BF-3744-4B14-B62A-440F465EFDB2}" type="parTrans" cxnId="{AA315F8D-574F-4B18-8F2B-397601354C85}">
      <dgm:prSet/>
      <dgm:spPr/>
      <dgm:t>
        <a:bodyPr/>
        <a:lstStyle/>
        <a:p>
          <a:endParaRPr lang="en-US"/>
        </a:p>
      </dgm:t>
    </dgm:pt>
    <dgm:pt modelId="{A9A1538D-7E6F-4E77-99FE-9511A322D3AC}" type="sibTrans" cxnId="{AA315F8D-574F-4B18-8F2B-397601354C85}">
      <dgm:prSet/>
      <dgm:spPr/>
      <dgm:t>
        <a:bodyPr/>
        <a:lstStyle/>
        <a:p>
          <a:endParaRPr lang="en-US"/>
        </a:p>
      </dgm:t>
    </dgm:pt>
    <dgm:pt modelId="{7E9B11A0-01A3-4A75-91A4-E467DA117326}">
      <dgm:prSet phldrT="[Text]" custT="1"/>
      <dgm:spPr/>
      <dgm:t>
        <a:bodyPr/>
        <a:lstStyle/>
        <a:p>
          <a:r>
            <a:rPr lang="en-US" sz="1800" dirty="0"/>
            <a:t>Periodic programmatic and financial reviews</a:t>
          </a:r>
        </a:p>
      </dgm:t>
    </dgm:pt>
    <dgm:pt modelId="{B999D168-3428-45F6-8898-C60217FB126D}" type="parTrans" cxnId="{3EE385B1-97DE-48ED-ADF8-04E72B1507C9}">
      <dgm:prSet/>
      <dgm:spPr/>
      <dgm:t>
        <a:bodyPr/>
        <a:lstStyle/>
        <a:p>
          <a:endParaRPr lang="en-US"/>
        </a:p>
      </dgm:t>
    </dgm:pt>
    <dgm:pt modelId="{CAFE797A-E4F8-45BD-829D-7307FDCC3CED}" type="sibTrans" cxnId="{3EE385B1-97DE-48ED-ADF8-04E72B1507C9}">
      <dgm:prSet/>
      <dgm:spPr/>
      <dgm:t>
        <a:bodyPr/>
        <a:lstStyle/>
        <a:p>
          <a:endParaRPr lang="en-US"/>
        </a:p>
      </dgm:t>
    </dgm:pt>
    <dgm:pt modelId="{59769E87-A229-4FF7-97B7-199830ED951F}">
      <dgm:prSet phldrT="[Text]" custT="1"/>
      <dgm:spPr/>
      <dgm:t>
        <a:bodyPr/>
        <a:lstStyle/>
        <a:p>
          <a:r>
            <a:rPr lang="en-US" sz="1800" dirty="0"/>
            <a:t>CAG audits and State level audits</a:t>
          </a:r>
        </a:p>
      </dgm:t>
    </dgm:pt>
    <dgm:pt modelId="{1FBE59C3-BCE8-49BC-88FE-8FC929227E8A}" type="parTrans" cxnId="{A38D2A58-01AE-4C16-BD44-A1E2A8416E98}">
      <dgm:prSet/>
      <dgm:spPr/>
      <dgm:t>
        <a:bodyPr/>
        <a:lstStyle/>
        <a:p>
          <a:endParaRPr lang="en-US"/>
        </a:p>
      </dgm:t>
    </dgm:pt>
    <dgm:pt modelId="{C74CAC45-0C2A-4806-AF57-F9469D3EE85C}" type="sibTrans" cxnId="{A38D2A58-01AE-4C16-BD44-A1E2A8416E98}">
      <dgm:prSet/>
      <dgm:spPr/>
      <dgm:t>
        <a:bodyPr/>
        <a:lstStyle/>
        <a:p>
          <a:endParaRPr lang="en-US"/>
        </a:p>
      </dgm:t>
    </dgm:pt>
    <dgm:pt modelId="{7898BA5C-B53C-4D01-84B7-A93CD34207E3}" type="pres">
      <dgm:prSet presAssocID="{9DB7ED2C-1847-4A9E-B59F-30107E803DC8}" presName="mainComposite" presStyleCnt="0">
        <dgm:presLayoutVars>
          <dgm:chPref val="1"/>
          <dgm:dir/>
          <dgm:animOne val="branch"/>
          <dgm:animLvl val="lvl"/>
          <dgm:resizeHandles val="exact"/>
        </dgm:presLayoutVars>
      </dgm:prSet>
      <dgm:spPr/>
    </dgm:pt>
    <dgm:pt modelId="{46D4CD6A-9C42-423A-AD03-7DE6CD27B4B0}" type="pres">
      <dgm:prSet presAssocID="{9DB7ED2C-1847-4A9E-B59F-30107E803DC8}" presName="hierFlow" presStyleCnt="0"/>
      <dgm:spPr/>
    </dgm:pt>
    <dgm:pt modelId="{F4A2E4BB-CB00-469D-B0C9-5FDCE203FCB1}" type="pres">
      <dgm:prSet presAssocID="{9DB7ED2C-1847-4A9E-B59F-30107E803DC8}" presName="hierChild1" presStyleCnt="0">
        <dgm:presLayoutVars>
          <dgm:chPref val="1"/>
          <dgm:animOne val="branch"/>
          <dgm:animLvl val="lvl"/>
        </dgm:presLayoutVars>
      </dgm:prSet>
      <dgm:spPr/>
    </dgm:pt>
    <dgm:pt modelId="{3E10565C-1650-4EF3-9A91-9E74927978EC}" type="pres">
      <dgm:prSet presAssocID="{4F7BA504-9FA7-4EA9-9C91-2CC3BFB3DF63}" presName="Name14" presStyleCnt="0"/>
      <dgm:spPr/>
    </dgm:pt>
    <dgm:pt modelId="{68F4B538-DDAF-4A70-BE3E-44564D8EA082}" type="pres">
      <dgm:prSet presAssocID="{4F7BA504-9FA7-4EA9-9C91-2CC3BFB3DF63}" presName="level1Shape" presStyleLbl="node0" presStyleIdx="0" presStyleCnt="1" custScaleY="29003">
        <dgm:presLayoutVars>
          <dgm:chPref val="3"/>
        </dgm:presLayoutVars>
      </dgm:prSet>
      <dgm:spPr/>
    </dgm:pt>
    <dgm:pt modelId="{9524B702-1065-4242-9C36-618B2EFF71C4}" type="pres">
      <dgm:prSet presAssocID="{4F7BA504-9FA7-4EA9-9C91-2CC3BFB3DF63}" presName="hierChild2" presStyleCnt="0"/>
      <dgm:spPr/>
    </dgm:pt>
    <dgm:pt modelId="{F3A81862-129E-4712-A46C-E299AAC6115B}" type="pres">
      <dgm:prSet presAssocID="{B999D168-3428-45F6-8898-C60217FB126D}" presName="Name19" presStyleLbl="parChTrans1D2" presStyleIdx="0" presStyleCnt="2"/>
      <dgm:spPr/>
    </dgm:pt>
    <dgm:pt modelId="{8D0BDA68-0E7A-4BEF-861D-3E5FA81AA6A2}" type="pres">
      <dgm:prSet presAssocID="{7E9B11A0-01A3-4A75-91A4-E467DA117326}" presName="Name21" presStyleCnt="0"/>
      <dgm:spPr/>
    </dgm:pt>
    <dgm:pt modelId="{08F544D8-BE42-469D-BD7C-35AAAA4BDC49}" type="pres">
      <dgm:prSet presAssocID="{7E9B11A0-01A3-4A75-91A4-E467DA117326}" presName="level2Shape" presStyleLbl="node2" presStyleIdx="0" presStyleCnt="2"/>
      <dgm:spPr/>
    </dgm:pt>
    <dgm:pt modelId="{38CC1208-5D6F-488D-8EA0-F2DA5BA285B0}" type="pres">
      <dgm:prSet presAssocID="{7E9B11A0-01A3-4A75-91A4-E467DA117326}" presName="hierChild3" presStyleCnt="0"/>
      <dgm:spPr/>
    </dgm:pt>
    <dgm:pt modelId="{B008BAC6-944A-48E6-A31C-27835D1771E4}" type="pres">
      <dgm:prSet presAssocID="{1FBE59C3-BCE8-49BC-88FE-8FC929227E8A}" presName="Name19" presStyleLbl="parChTrans1D2" presStyleIdx="1" presStyleCnt="2"/>
      <dgm:spPr/>
    </dgm:pt>
    <dgm:pt modelId="{8A489A9C-CCAD-45F7-86A8-51D3310FCA48}" type="pres">
      <dgm:prSet presAssocID="{59769E87-A229-4FF7-97B7-199830ED951F}" presName="Name21" presStyleCnt="0"/>
      <dgm:spPr/>
    </dgm:pt>
    <dgm:pt modelId="{06AE41BC-6A9E-4B33-9F15-AEA3DAB08A1C}" type="pres">
      <dgm:prSet presAssocID="{59769E87-A229-4FF7-97B7-199830ED951F}" presName="level2Shape" presStyleLbl="node2" presStyleIdx="1" presStyleCnt="2"/>
      <dgm:spPr/>
    </dgm:pt>
    <dgm:pt modelId="{C6D9C7EF-C609-4691-A186-6EF20C3BCAC3}" type="pres">
      <dgm:prSet presAssocID="{59769E87-A229-4FF7-97B7-199830ED951F}" presName="hierChild3" presStyleCnt="0"/>
      <dgm:spPr/>
    </dgm:pt>
    <dgm:pt modelId="{B0DA77FA-E7E9-4620-BA38-7BAC73B3014A}" type="pres">
      <dgm:prSet presAssocID="{9DB7ED2C-1847-4A9E-B59F-30107E803DC8}" presName="bgShapesFlow" presStyleCnt="0"/>
      <dgm:spPr/>
    </dgm:pt>
  </dgm:ptLst>
  <dgm:cxnLst>
    <dgm:cxn modelId="{16473803-BFAA-4232-A4B0-BA039A72707F}" type="presOf" srcId="{7E9B11A0-01A3-4A75-91A4-E467DA117326}" destId="{08F544D8-BE42-469D-BD7C-35AAAA4BDC49}" srcOrd="0" destOrd="0" presId="urn:microsoft.com/office/officeart/2005/8/layout/hierarchy6"/>
    <dgm:cxn modelId="{28560B5C-6E08-4706-8CF9-1A7842179FDE}" type="presOf" srcId="{59769E87-A229-4FF7-97B7-199830ED951F}" destId="{06AE41BC-6A9E-4B33-9F15-AEA3DAB08A1C}" srcOrd="0" destOrd="0" presId="urn:microsoft.com/office/officeart/2005/8/layout/hierarchy6"/>
    <dgm:cxn modelId="{C7997455-A513-42C5-9248-16C55AA13BEB}" type="presOf" srcId="{9DB7ED2C-1847-4A9E-B59F-30107E803DC8}" destId="{7898BA5C-B53C-4D01-84B7-A93CD34207E3}" srcOrd="0" destOrd="0" presId="urn:microsoft.com/office/officeart/2005/8/layout/hierarchy6"/>
    <dgm:cxn modelId="{A38D2A58-01AE-4C16-BD44-A1E2A8416E98}" srcId="{4F7BA504-9FA7-4EA9-9C91-2CC3BFB3DF63}" destId="{59769E87-A229-4FF7-97B7-199830ED951F}" srcOrd="1" destOrd="0" parTransId="{1FBE59C3-BCE8-49BC-88FE-8FC929227E8A}" sibTransId="{C74CAC45-0C2A-4806-AF57-F9469D3EE85C}"/>
    <dgm:cxn modelId="{C06C9E7E-130F-45AC-98B5-387FF1395B0B}" type="presOf" srcId="{4F7BA504-9FA7-4EA9-9C91-2CC3BFB3DF63}" destId="{68F4B538-DDAF-4A70-BE3E-44564D8EA082}" srcOrd="0" destOrd="0" presId="urn:microsoft.com/office/officeart/2005/8/layout/hierarchy6"/>
    <dgm:cxn modelId="{AA315F8D-574F-4B18-8F2B-397601354C85}" srcId="{9DB7ED2C-1847-4A9E-B59F-30107E803DC8}" destId="{4F7BA504-9FA7-4EA9-9C91-2CC3BFB3DF63}" srcOrd="0" destOrd="0" parTransId="{B80955BF-3744-4B14-B62A-440F465EFDB2}" sibTransId="{A9A1538D-7E6F-4E77-99FE-9511A322D3AC}"/>
    <dgm:cxn modelId="{3EE385B1-97DE-48ED-ADF8-04E72B1507C9}" srcId="{4F7BA504-9FA7-4EA9-9C91-2CC3BFB3DF63}" destId="{7E9B11A0-01A3-4A75-91A4-E467DA117326}" srcOrd="0" destOrd="0" parTransId="{B999D168-3428-45F6-8898-C60217FB126D}" sibTransId="{CAFE797A-E4F8-45BD-829D-7307FDCC3CED}"/>
    <dgm:cxn modelId="{2E093DCC-47E2-4B2C-998D-8B14FD1664A7}" type="presOf" srcId="{1FBE59C3-BCE8-49BC-88FE-8FC929227E8A}" destId="{B008BAC6-944A-48E6-A31C-27835D1771E4}" srcOrd="0" destOrd="0" presId="urn:microsoft.com/office/officeart/2005/8/layout/hierarchy6"/>
    <dgm:cxn modelId="{728571E9-1CCA-4DBC-BBE7-BD3264CB4E5E}" type="presOf" srcId="{B999D168-3428-45F6-8898-C60217FB126D}" destId="{F3A81862-129E-4712-A46C-E299AAC6115B}" srcOrd="0" destOrd="0" presId="urn:microsoft.com/office/officeart/2005/8/layout/hierarchy6"/>
    <dgm:cxn modelId="{A102C879-E729-46AB-A6D9-F25561EC4D7C}" type="presParOf" srcId="{7898BA5C-B53C-4D01-84B7-A93CD34207E3}" destId="{46D4CD6A-9C42-423A-AD03-7DE6CD27B4B0}" srcOrd="0" destOrd="0" presId="urn:microsoft.com/office/officeart/2005/8/layout/hierarchy6"/>
    <dgm:cxn modelId="{28782B31-8AF3-456E-87E4-F9656967AE1D}" type="presParOf" srcId="{46D4CD6A-9C42-423A-AD03-7DE6CD27B4B0}" destId="{F4A2E4BB-CB00-469D-B0C9-5FDCE203FCB1}" srcOrd="0" destOrd="0" presId="urn:microsoft.com/office/officeart/2005/8/layout/hierarchy6"/>
    <dgm:cxn modelId="{17592E8A-59B6-4463-8C4A-412D202117AE}" type="presParOf" srcId="{F4A2E4BB-CB00-469D-B0C9-5FDCE203FCB1}" destId="{3E10565C-1650-4EF3-9A91-9E74927978EC}" srcOrd="0" destOrd="0" presId="urn:microsoft.com/office/officeart/2005/8/layout/hierarchy6"/>
    <dgm:cxn modelId="{489C482E-5A6D-4720-B2F6-5DD50B7E6764}" type="presParOf" srcId="{3E10565C-1650-4EF3-9A91-9E74927978EC}" destId="{68F4B538-DDAF-4A70-BE3E-44564D8EA082}" srcOrd="0" destOrd="0" presId="urn:microsoft.com/office/officeart/2005/8/layout/hierarchy6"/>
    <dgm:cxn modelId="{CB2DDB01-170A-4BC6-BE5D-6619651FA6CF}" type="presParOf" srcId="{3E10565C-1650-4EF3-9A91-9E74927978EC}" destId="{9524B702-1065-4242-9C36-618B2EFF71C4}" srcOrd="1" destOrd="0" presId="urn:microsoft.com/office/officeart/2005/8/layout/hierarchy6"/>
    <dgm:cxn modelId="{D8DB624A-77C8-4DA8-B72E-2D1A601A538C}" type="presParOf" srcId="{9524B702-1065-4242-9C36-618B2EFF71C4}" destId="{F3A81862-129E-4712-A46C-E299AAC6115B}" srcOrd="0" destOrd="0" presId="urn:microsoft.com/office/officeart/2005/8/layout/hierarchy6"/>
    <dgm:cxn modelId="{67213A4A-563E-41F1-B51D-5151AD502422}" type="presParOf" srcId="{9524B702-1065-4242-9C36-618B2EFF71C4}" destId="{8D0BDA68-0E7A-4BEF-861D-3E5FA81AA6A2}" srcOrd="1" destOrd="0" presId="urn:microsoft.com/office/officeart/2005/8/layout/hierarchy6"/>
    <dgm:cxn modelId="{1C397536-CFF2-4B30-A8CB-6752791D5D39}" type="presParOf" srcId="{8D0BDA68-0E7A-4BEF-861D-3E5FA81AA6A2}" destId="{08F544D8-BE42-469D-BD7C-35AAAA4BDC49}" srcOrd="0" destOrd="0" presId="urn:microsoft.com/office/officeart/2005/8/layout/hierarchy6"/>
    <dgm:cxn modelId="{D2BB868D-C14B-429B-8054-9CDE048B9B73}" type="presParOf" srcId="{8D0BDA68-0E7A-4BEF-861D-3E5FA81AA6A2}" destId="{38CC1208-5D6F-488D-8EA0-F2DA5BA285B0}" srcOrd="1" destOrd="0" presId="urn:microsoft.com/office/officeart/2005/8/layout/hierarchy6"/>
    <dgm:cxn modelId="{9B99FCFD-4A29-4D59-8AD8-0D23EFA32512}" type="presParOf" srcId="{9524B702-1065-4242-9C36-618B2EFF71C4}" destId="{B008BAC6-944A-48E6-A31C-27835D1771E4}" srcOrd="2" destOrd="0" presId="urn:microsoft.com/office/officeart/2005/8/layout/hierarchy6"/>
    <dgm:cxn modelId="{43602DD8-B83C-4F48-8BAE-B7236973A746}" type="presParOf" srcId="{9524B702-1065-4242-9C36-618B2EFF71C4}" destId="{8A489A9C-CCAD-45F7-86A8-51D3310FCA48}" srcOrd="3" destOrd="0" presId="urn:microsoft.com/office/officeart/2005/8/layout/hierarchy6"/>
    <dgm:cxn modelId="{CDECC11B-BF62-4923-8889-05C7F308F5EB}" type="presParOf" srcId="{8A489A9C-CCAD-45F7-86A8-51D3310FCA48}" destId="{06AE41BC-6A9E-4B33-9F15-AEA3DAB08A1C}" srcOrd="0" destOrd="0" presId="urn:microsoft.com/office/officeart/2005/8/layout/hierarchy6"/>
    <dgm:cxn modelId="{BC66FD77-89EF-4BFF-8A5C-94443D64D7C0}" type="presParOf" srcId="{8A489A9C-CCAD-45F7-86A8-51D3310FCA48}" destId="{C6D9C7EF-C609-4691-A186-6EF20C3BCAC3}" srcOrd="1" destOrd="0" presId="urn:microsoft.com/office/officeart/2005/8/layout/hierarchy6"/>
    <dgm:cxn modelId="{3D08587B-0C40-466B-8BD3-6E2D5C765D9E}" type="presParOf" srcId="{7898BA5C-B53C-4D01-84B7-A93CD34207E3}" destId="{B0DA77FA-E7E9-4620-BA38-7BAC73B3014A}"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B7ED2C-1847-4A9E-B59F-30107E803DC8}"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US"/>
        </a:p>
      </dgm:t>
    </dgm:pt>
    <dgm:pt modelId="{4F7BA504-9FA7-4EA9-9C91-2CC3BFB3DF63}">
      <dgm:prSet phldrT="[Text]" custT="1"/>
      <dgm:spPr/>
      <dgm:t>
        <a:bodyPr/>
        <a:lstStyle/>
        <a:p>
          <a:r>
            <a:rPr lang="en-US" sz="1800" dirty="0"/>
            <a:t>Non Government PR</a:t>
          </a:r>
        </a:p>
      </dgm:t>
    </dgm:pt>
    <dgm:pt modelId="{B80955BF-3744-4B14-B62A-440F465EFDB2}" type="parTrans" cxnId="{AA315F8D-574F-4B18-8F2B-397601354C85}">
      <dgm:prSet/>
      <dgm:spPr/>
      <dgm:t>
        <a:bodyPr/>
        <a:lstStyle/>
        <a:p>
          <a:endParaRPr lang="en-US" sz="2800"/>
        </a:p>
      </dgm:t>
    </dgm:pt>
    <dgm:pt modelId="{A9A1538D-7E6F-4E77-99FE-9511A322D3AC}" type="sibTrans" cxnId="{AA315F8D-574F-4B18-8F2B-397601354C85}">
      <dgm:prSet/>
      <dgm:spPr/>
      <dgm:t>
        <a:bodyPr/>
        <a:lstStyle/>
        <a:p>
          <a:endParaRPr lang="en-US" sz="2800"/>
        </a:p>
      </dgm:t>
    </dgm:pt>
    <dgm:pt modelId="{7E9B11A0-01A3-4A75-91A4-E467DA117326}">
      <dgm:prSet phldrT="[Text]" custT="1"/>
      <dgm:spPr/>
      <dgm:t>
        <a:bodyPr/>
        <a:lstStyle/>
        <a:p>
          <a:r>
            <a:rPr lang="en-US" sz="1700" dirty="0"/>
            <a:t>Periodic reviews at the level of National </a:t>
          </a:r>
          <a:r>
            <a:rPr lang="en-US" sz="1700" dirty="0" err="1"/>
            <a:t>Programme</a:t>
          </a:r>
          <a:r>
            <a:rPr lang="en-US" sz="1700" dirty="0"/>
            <a:t>/ State</a:t>
          </a:r>
        </a:p>
        <a:p>
          <a:r>
            <a:rPr lang="en-US" sz="1700" dirty="0"/>
            <a:t>Internal Audit</a:t>
          </a:r>
        </a:p>
      </dgm:t>
    </dgm:pt>
    <dgm:pt modelId="{B999D168-3428-45F6-8898-C60217FB126D}" type="parTrans" cxnId="{3EE385B1-97DE-48ED-ADF8-04E72B1507C9}">
      <dgm:prSet/>
      <dgm:spPr/>
      <dgm:t>
        <a:bodyPr/>
        <a:lstStyle/>
        <a:p>
          <a:endParaRPr lang="en-US" sz="2800"/>
        </a:p>
      </dgm:t>
    </dgm:pt>
    <dgm:pt modelId="{CAFE797A-E4F8-45BD-829D-7307FDCC3CED}" type="sibTrans" cxnId="{3EE385B1-97DE-48ED-ADF8-04E72B1507C9}">
      <dgm:prSet/>
      <dgm:spPr/>
      <dgm:t>
        <a:bodyPr/>
        <a:lstStyle/>
        <a:p>
          <a:endParaRPr lang="en-US" sz="2800"/>
        </a:p>
      </dgm:t>
    </dgm:pt>
    <dgm:pt modelId="{59769E87-A229-4FF7-97B7-199830ED951F}">
      <dgm:prSet phldrT="[Text]" custT="1"/>
      <dgm:spPr/>
      <dgm:t>
        <a:bodyPr/>
        <a:lstStyle/>
        <a:p>
          <a:r>
            <a:rPr lang="en-US" sz="1800" dirty="0"/>
            <a:t>External Financial Audits</a:t>
          </a:r>
        </a:p>
      </dgm:t>
    </dgm:pt>
    <dgm:pt modelId="{1FBE59C3-BCE8-49BC-88FE-8FC929227E8A}" type="parTrans" cxnId="{A38D2A58-01AE-4C16-BD44-A1E2A8416E98}">
      <dgm:prSet/>
      <dgm:spPr/>
      <dgm:t>
        <a:bodyPr/>
        <a:lstStyle/>
        <a:p>
          <a:endParaRPr lang="en-US" sz="2800"/>
        </a:p>
      </dgm:t>
    </dgm:pt>
    <dgm:pt modelId="{C74CAC45-0C2A-4806-AF57-F9469D3EE85C}" type="sibTrans" cxnId="{A38D2A58-01AE-4C16-BD44-A1E2A8416E98}">
      <dgm:prSet/>
      <dgm:spPr/>
      <dgm:t>
        <a:bodyPr/>
        <a:lstStyle/>
        <a:p>
          <a:endParaRPr lang="en-US" sz="2800"/>
        </a:p>
      </dgm:t>
    </dgm:pt>
    <dgm:pt modelId="{7898BA5C-B53C-4D01-84B7-A93CD34207E3}" type="pres">
      <dgm:prSet presAssocID="{9DB7ED2C-1847-4A9E-B59F-30107E803DC8}" presName="mainComposite" presStyleCnt="0">
        <dgm:presLayoutVars>
          <dgm:chPref val="1"/>
          <dgm:dir/>
          <dgm:animOne val="branch"/>
          <dgm:animLvl val="lvl"/>
          <dgm:resizeHandles val="exact"/>
        </dgm:presLayoutVars>
      </dgm:prSet>
      <dgm:spPr/>
    </dgm:pt>
    <dgm:pt modelId="{46D4CD6A-9C42-423A-AD03-7DE6CD27B4B0}" type="pres">
      <dgm:prSet presAssocID="{9DB7ED2C-1847-4A9E-B59F-30107E803DC8}" presName="hierFlow" presStyleCnt="0"/>
      <dgm:spPr/>
    </dgm:pt>
    <dgm:pt modelId="{F4A2E4BB-CB00-469D-B0C9-5FDCE203FCB1}" type="pres">
      <dgm:prSet presAssocID="{9DB7ED2C-1847-4A9E-B59F-30107E803DC8}" presName="hierChild1" presStyleCnt="0">
        <dgm:presLayoutVars>
          <dgm:chPref val="1"/>
          <dgm:animOne val="branch"/>
          <dgm:animLvl val="lvl"/>
        </dgm:presLayoutVars>
      </dgm:prSet>
      <dgm:spPr/>
    </dgm:pt>
    <dgm:pt modelId="{3E10565C-1650-4EF3-9A91-9E74927978EC}" type="pres">
      <dgm:prSet presAssocID="{4F7BA504-9FA7-4EA9-9C91-2CC3BFB3DF63}" presName="Name14" presStyleCnt="0"/>
      <dgm:spPr/>
    </dgm:pt>
    <dgm:pt modelId="{68F4B538-DDAF-4A70-BE3E-44564D8EA082}" type="pres">
      <dgm:prSet presAssocID="{4F7BA504-9FA7-4EA9-9C91-2CC3BFB3DF63}" presName="level1Shape" presStyleLbl="node0" presStyleIdx="0" presStyleCnt="1" custScaleY="22469">
        <dgm:presLayoutVars>
          <dgm:chPref val="3"/>
        </dgm:presLayoutVars>
      </dgm:prSet>
      <dgm:spPr/>
    </dgm:pt>
    <dgm:pt modelId="{9524B702-1065-4242-9C36-618B2EFF71C4}" type="pres">
      <dgm:prSet presAssocID="{4F7BA504-9FA7-4EA9-9C91-2CC3BFB3DF63}" presName="hierChild2" presStyleCnt="0"/>
      <dgm:spPr/>
    </dgm:pt>
    <dgm:pt modelId="{F3A81862-129E-4712-A46C-E299AAC6115B}" type="pres">
      <dgm:prSet presAssocID="{B999D168-3428-45F6-8898-C60217FB126D}" presName="Name19" presStyleLbl="parChTrans1D2" presStyleIdx="0" presStyleCnt="2"/>
      <dgm:spPr/>
    </dgm:pt>
    <dgm:pt modelId="{8D0BDA68-0E7A-4BEF-861D-3E5FA81AA6A2}" type="pres">
      <dgm:prSet presAssocID="{7E9B11A0-01A3-4A75-91A4-E467DA117326}" presName="Name21" presStyleCnt="0"/>
      <dgm:spPr/>
    </dgm:pt>
    <dgm:pt modelId="{08F544D8-BE42-469D-BD7C-35AAAA4BDC49}" type="pres">
      <dgm:prSet presAssocID="{7E9B11A0-01A3-4A75-91A4-E467DA117326}" presName="level2Shape" presStyleLbl="node2" presStyleIdx="0" presStyleCnt="2"/>
      <dgm:spPr/>
    </dgm:pt>
    <dgm:pt modelId="{38CC1208-5D6F-488D-8EA0-F2DA5BA285B0}" type="pres">
      <dgm:prSet presAssocID="{7E9B11A0-01A3-4A75-91A4-E467DA117326}" presName="hierChild3" presStyleCnt="0"/>
      <dgm:spPr/>
    </dgm:pt>
    <dgm:pt modelId="{B008BAC6-944A-48E6-A31C-27835D1771E4}" type="pres">
      <dgm:prSet presAssocID="{1FBE59C3-BCE8-49BC-88FE-8FC929227E8A}" presName="Name19" presStyleLbl="parChTrans1D2" presStyleIdx="1" presStyleCnt="2"/>
      <dgm:spPr/>
    </dgm:pt>
    <dgm:pt modelId="{8A489A9C-CCAD-45F7-86A8-51D3310FCA48}" type="pres">
      <dgm:prSet presAssocID="{59769E87-A229-4FF7-97B7-199830ED951F}" presName="Name21" presStyleCnt="0"/>
      <dgm:spPr/>
    </dgm:pt>
    <dgm:pt modelId="{06AE41BC-6A9E-4B33-9F15-AEA3DAB08A1C}" type="pres">
      <dgm:prSet presAssocID="{59769E87-A229-4FF7-97B7-199830ED951F}" presName="level2Shape" presStyleLbl="node2" presStyleIdx="1" presStyleCnt="2"/>
      <dgm:spPr/>
    </dgm:pt>
    <dgm:pt modelId="{C6D9C7EF-C609-4691-A186-6EF20C3BCAC3}" type="pres">
      <dgm:prSet presAssocID="{59769E87-A229-4FF7-97B7-199830ED951F}" presName="hierChild3" presStyleCnt="0"/>
      <dgm:spPr/>
    </dgm:pt>
    <dgm:pt modelId="{B0DA77FA-E7E9-4620-BA38-7BAC73B3014A}" type="pres">
      <dgm:prSet presAssocID="{9DB7ED2C-1847-4A9E-B59F-30107E803DC8}" presName="bgShapesFlow" presStyleCnt="0"/>
      <dgm:spPr/>
    </dgm:pt>
  </dgm:ptLst>
  <dgm:cxnLst>
    <dgm:cxn modelId="{69A5585F-141D-47F2-93BB-6D4B7BE04BC8}" type="presOf" srcId="{9DB7ED2C-1847-4A9E-B59F-30107E803DC8}" destId="{7898BA5C-B53C-4D01-84B7-A93CD34207E3}" srcOrd="0" destOrd="0" presId="urn:microsoft.com/office/officeart/2005/8/layout/hierarchy6"/>
    <dgm:cxn modelId="{4A3EDC6A-E071-4519-B008-8678DF2178FD}" type="presOf" srcId="{7E9B11A0-01A3-4A75-91A4-E467DA117326}" destId="{08F544D8-BE42-469D-BD7C-35AAAA4BDC49}" srcOrd="0" destOrd="0" presId="urn:microsoft.com/office/officeart/2005/8/layout/hierarchy6"/>
    <dgm:cxn modelId="{A38D2A58-01AE-4C16-BD44-A1E2A8416E98}" srcId="{4F7BA504-9FA7-4EA9-9C91-2CC3BFB3DF63}" destId="{59769E87-A229-4FF7-97B7-199830ED951F}" srcOrd="1" destOrd="0" parTransId="{1FBE59C3-BCE8-49BC-88FE-8FC929227E8A}" sibTransId="{C74CAC45-0C2A-4806-AF57-F9469D3EE85C}"/>
    <dgm:cxn modelId="{AA315F8D-574F-4B18-8F2B-397601354C85}" srcId="{9DB7ED2C-1847-4A9E-B59F-30107E803DC8}" destId="{4F7BA504-9FA7-4EA9-9C91-2CC3BFB3DF63}" srcOrd="0" destOrd="0" parTransId="{B80955BF-3744-4B14-B62A-440F465EFDB2}" sibTransId="{A9A1538D-7E6F-4E77-99FE-9511A322D3AC}"/>
    <dgm:cxn modelId="{A57FB9A6-0A0C-4B92-9D87-70B65F7E61BF}" type="presOf" srcId="{4F7BA504-9FA7-4EA9-9C91-2CC3BFB3DF63}" destId="{68F4B538-DDAF-4A70-BE3E-44564D8EA082}" srcOrd="0" destOrd="0" presId="urn:microsoft.com/office/officeart/2005/8/layout/hierarchy6"/>
    <dgm:cxn modelId="{3EE385B1-97DE-48ED-ADF8-04E72B1507C9}" srcId="{4F7BA504-9FA7-4EA9-9C91-2CC3BFB3DF63}" destId="{7E9B11A0-01A3-4A75-91A4-E467DA117326}" srcOrd="0" destOrd="0" parTransId="{B999D168-3428-45F6-8898-C60217FB126D}" sibTransId="{CAFE797A-E4F8-45BD-829D-7307FDCC3CED}"/>
    <dgm:cxn modelId="{369AB1CA-C2C9-4CF8-BBC3-18C74DFEC386}" type="presOf" srcId="{B999D168-3428-45F6-8898-C60217FB126D}" destId="{F3A81862-129E-4712-A46C-E299AAC6115B}" srcOrd="0" destOrd="0" presId="urn:microsoft.com/office/officeart/2005/8/layout/hierarchy6"/>
    <dgm:cxn modelId="{2C5AA0CE-D42A-4492-A86A-C05016EA7938}" type="presOf" srcId="{1FBE59C3-BCE8-49BC-88FE-8FC929227E8A}" destId="{B008BAC6-944A-48E6-A31C-27835D1771E4}" srcOrd="0" destOrd="0" presId="urn:microsoft.com/office/officeart/2005/8/layout/hierarchy6"/>
    <dgm:cxn modelId="{44BB51FA-B4F9-4FC5-A293-AC2942F63AF8}" type="presOf" srcId="{59769E87-A229-4FF7-97B7-199830ED951F}" destId="{06AE41BC-6A9E-4B33-9F15-AEA3DAB08A1C}" srcOrd="0" destOrd="0" presId="urn:microsoft.com/office/officeart/2005/8/layout/hierarchy6"/>
    <dgm:cxn modelId="{FA31472E-B833-4E0E-99FE-EDDCC3F00861}" type="presParOf" srcId="{7898BA5C-B53C-4D01-84B7-A93CD34207E3}" destId="{46D4CD6A-9C42-423A-AD03-7DE6CD27B4B0}" srcOrd="0" destOrd="0" presId="urn:microsoft.com/office/officeart/2005/8/layout/hierarchy6"/>
    <dgm:cxn modelId="{F2EB1C28-1382-4A34-8347-2B9384C2028C}" type="presParOf" srcId="{46D4CD6A-9C42-423A-AD03-7DE6CD27B4B0}" destId="{F4A2E4BB-CB00-469D-B0C9-5FDCE203FCB1}" srcOrd="0" destOrd="0" presId="urn:microsoft.com/office/officeart/2005/8/layout/hierarchy6"/>
    <dgm:cxn modelId="{2FE2AF6D-EF69-49D7-978A-FC8F0979E3C4}" type="presParOf" srcId="{F4A2E4BB-CB00-469D-B0C9-5FDCE203FCB1}" destId="{3E10565C-1650-4EF3-9A91-9E74927978EC}" srcOrd="0" destOrd="0" presId="urn:microsoft.com/office/officeart/2005/8/layout/hierarchy6"/>
    <dgm:cxn modelId="{46E94CE4-1166-4B1C-9706-C2E304F8AB75}" type="presParOf" srcId="{3E10565C-1650-4EF3-9A91-9E74927978EC}" destId="{68F4B538-DDAF-4A70-BE3E-44564D8EA082}" srcOrd="0" destOrd="0" presId="urn:microsoft.com/office/officeart/2005/8/layout/hierarchy6"/>
    <dgm:cxn modelId="{245BD1E1-8915-4DC5-A5CC-144A13631FA8}" type="presParOf" srcId="{3E10565C-1650-4EF3-9A91-9E74927978EC}" destId="{9524B702-1065-4242-9C36-618B2EFF71C4}" srcOrd="1" destOrd="0" presId="urn:microsoft.com/office/officeart/2005/8/layout/hierarchy6"/>
    <dgm:cxn modelId="{47C80FAA-C720-4D19-8403-F93E63472CB8}" type="presParOf" srcId="{9524B702-1065-4242-9C36-618B2EFF71C4}" destId="{F3A81862-129E-4712-A46C-E299AAC6115B}" srcOrd="0" destOrd="0" presId="urn:microsoft.com/office/officeart/2005/8/layout/hierarchy6"/>
    <dgm:cxn modelId="{70B61B27-EDC5-4B77-B5EC-67D87C44ECD2}" type="presParOf" srcId="{9524B702-1065-4242-9C36-618B2EFF71C4}" destId="{8D0BDA68-0E7A-4BEF-861D-3E5FA81AA6A2}" srcOrd="1" destOrd="0" presId="urn:microsoft.com/office/officeart/2005/8/layout/hierarchy6"/>
    <dgm:cxn modelId="{EEA4C3D3-C2B5-4F67-B09C-1B02D6EF5D72}" type="presParOf" srcId="{8D0BDA68-0E7A-4BEF-861D-3E5FA81AA6A2}" destId="{08F544D8-BE42-469D-BD7C-35AAAA4BDC49}" srcOrd="0" destOrd="0" presId="urn:microsoft.com/office/officeart/2005/8/layout/hierarchy6"/>
    <dgm:cxn modelId="{ACB20FDD-6FC0-4409-8E15-89A381DF964F}" type="presParOf" srcId="{8D0BDA68-0E7A-4BEF-861D-3E5FA81AA6A2}" destId="{38CC1208-5D6F-488D-8EA0-F2DA5BA285B0}" srcOrd="1" destOrd="0" presId="urn:microsoft.com/office/officeart/2005/8/layout/hierarchy6"/>
    <dgm:cxn modelId="{9E1A91B9-023E-4227-AD4E-9CE292BCD8A4}" type="presParOf" srcId="{9524B702-1065-4242-9C36-618B2EFF71C4}" destId="{B008BAC6-944A-48E6-A31C-27835D1771E4}" srcOrd="2" destOrd="0" presId="urn:microsoft.com/office/officeart/2005/8/layout/hierarchy6"/>
    <dgm:cxn modelId="{0600A7C5-5964-47F4-BDE0-168B50E10E0B}" type="presParOf" srcId="{9524B702-1065-4242-9C36-618B2EFF71C4}" destId="{8A489A9C-CCAD-45F7-86A8-51D3310FCA48}" srcOrd="3" destOrd="0" presId="urn:microsoft.com/office/officeart/2005/8/layout/hierarchy6"/>
    <dgm:cxn modelId="{95A6C837-5418-4CF3-A9DE-05F12CDAE470}" type="presParOf" srcId="{8A489A9C-CCAD-45F7-86A8-51D3310FCA48}" destId="{06AE41BC-6A9E-4B33-9F15-AEA3DAB08A1C}" srcOrd="0" destOrd="0" presId="urn:microsoft.com/office/officeart/2005/8/layout/hierarchy6"/>
    <dgm:cxn modelId="{56205E23-7281-4665-9DFE-B335268DCDAC}" type="presParOf" srcId="{8A489A9C-CCAD-45F7-86A8-51D3310FCA48}" destId="{C6D9C7EF-C609-4691-A186-6EF20C3BCAC3}" srcOrd="1" destOrd="0" presId="urn:microsoft.com/office/officeart/2005/8/layout/hierarchy6"/>
    <dgm:cxn modelId="{F59D5E40-3073-4FF6-AEA3-54238D4180A2}" type="presParOf" srcId="{7898BA5C-B53C-4D01-84B7-A93CD34207E3}" destId="{B0DA77FA-E7E9-4620-BA38-7BAC73B3014A}" srcOrd="1" destOrd="0" presId="urn:microsoft.com/office/officeart/2005/8/layout/hierarchy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B7ED2C-1847-4A9E-B59F-30107E803DC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123C64E0-8AD7-4F86-B21B-0EF35D375E61}">
      <dgm:prSet phldrT="[Text]" custT="1"/>
      <dgm:spPr/>
      <dgm:t>
        <a:bodyPr/>
        <a:lstStyle/>
        <a:p>
          <a:r>
            <a:rPr lang="en-US" sz="2000" dirty="0"/>
            <a:t>The </a:t>
          </a:r>
          <a:r>
            <a:rPr lang="en-US" sz="2000" b="1" dirty="0"/>
            <a:t>Oversight Committee of India CCM</a:t>
          </a:r>
          <a:r>
            <a:rPr lang="en-US" sz="2000" dirty="0"/>
            <a:t> conducts visits and reviews to oversee the grant implementation during the course of the grant and provide recommendations.</a:t>
          </a:r>
        </a:p>
      </dgm:t>
    </dgm:pt>
    <dgm:pt modelId="{DE7C646E-193E-41DB-88ED-174256012BDD}" type="parTrans" cxnId="{AE0D450D-1E50-4ADE-B04F-AE6C64625B4C}">
      <dgm:prSet/>
      <dgm:spPr/>
      <dgm:t>
        <a:bodyPr/>
        <a:lstStyle/>
        <a:p>
          <a:endParaRPr lang="en-US" sz="1400"/>
        </a:p>
      </dgm:t>
    </dgm:pt>
    <dgm:pt modelId="{DD701702-787D-4EA3-9EDE-17F45E2B06CC}" type="sibTrans" cxnId="{AE0D450D-1E50-4ADE-B04F-AE6C64625B4C}">
      <dgm:prSet/>
      <dgm:spPr/>
      <dgm:t>
        <a:bodyPr/>
        <a:lstStyle/>
        <a:p>
          <a:endParaRPr lang="en-US" sz="1400"/>
        </a:p>
      </dgm:t>
    </dgm:pt>
    <dgm:pt modelId="{85AD7A78-C628-4DA7-95DD-30769EB37237}">
      <dgm:prSet phldrT="[Text]" custT="1"/>
      <dgm:spPr/>
      <dgm:t>
        <a:bodyPr/>
        <a:lstStyle/>
        <a:p>
          <a:r>
            <a:rPr lang="en-US" sz="2000" b="1" dirty="0"/>
            <a:t>Local Fund Agent/ Office of Inspector General </a:t>
          </a:r>
          <a:r>
            <a:rPr lang="en-US" sz="2000" dirty="0"/>
            <a:t>of the Global Fund verifies the financial and programmatic achievement. States are visited to verify documents at the facility level. </a:t>
          </a:r>
        </a:p>
      </dgm:t>
    </dgm:pt>
    <dgm:pt modelId="{47EC4191-A17D-434A-95F1-91B48CC990B1}" type="parTrans" cxnId="{58AAF202-F5B4-4F65-AD52-139A3064D9EB}">
      <dgm:prSet/>
      <dgm:spPr/>
      <dgm:t>
        <a:bodyPr/>
        <a:lstStyle/>
        <a:p>
          <a:endParaRPr lang="en-US" sz="1400"/>
        </a:p>
      </dgm:t>
    </dgm:pt>
    <dgm:pt modelId="{C5ED4C7F-479D-4F8C-8DCF-7C476BDB6E5F}" type="sibTrans" cxnId="{58AAF202-F5B4-4F65-AD52-139A3064D9EB}">
      <dgm:prSet/>
      <dgm:spPr/>
      <dgm:t>
        <a:bodyPr/>
        <a:lstStyle/>
        <a:p>
          <a:endParaRPr lang="en-US" sz="1400"/>
        </a:p>
      </dgm:t>
    </dgm:pt>
    <dgm:pt modelId="{3616781A-329E-4E57-9E0E-9014C3E60763}" type="pres">
      <dgm:prSet presAssocID="{9DB7ED2C-1847-4A9E-B59F-30107E803DC8}" presName="linear" presStyleCnt="0">
        <dgm:presLayoutVars>
          <dgm:animLvl val="lvl"/>
          <dgm:resizeHandles val="exact"/>
        </dgm:presLayoutVars>
      </dgm:prSet>
      <dgm:spPr/>
    </dgm:pt>
    <dgm:pt modelId="{D581C0FA-D61F-47EF-8D65-71A46D6B27B9}" type="pres">
      <dgm:prSet presAssocID="{123C64E0-8AD7-4F86-B21B-0EF35D375E61}" presName="parentText" presStyleLbl="node1" presStyleIdx="0" presStyleCnt="2">
        <dgm:presLayoutVars>
          <dgm:chMax val="0"/>
          <dgm:bulletEnabled val="1"/>
        </dgm:presLayoutVars>
      </dgm:prSet>
      <dgm:spPr/>
    </dgm:pt>
    <dgm:pt modelId="{449A75AA-8083-46E2-BD11-EA361E277546}" type="pres">
      <dgm:prSet presAssocID="{DD701702-787D-4EA3-9EDE-17F45E2B06CC}" presName="spacer" presStyleCnt="0"/>
      <dgm:spPr/>
    </dgm:pt>
    <dgm:pt modelId="{604B30AD-8A2F-4CF7-AAD0-6F0C33BD1F45}" type="pres">
      <dgm:prSet presAssocID="{85AD7A78-C628-4DA7-95DD-30769EB37237}" presName="parentText" presStyleLbl="node1" presStyleIdx="1" presStyleCnt="2">
        <dgm:presLayoutVars>
          <dgm:chMax val="0"/>
          <dgm:bulletEnabled val="1"/>
        </dgm:presLayoutVars>
      </dgm:prSet>
      <dgm:spPr/>
    </dgm:pt>
  </dgm:ptLst>
  <dgm:cxnLst>
    <dgm:cxn modelId="{58AAF202-F5B4-4F65-AD52-139A3064D9EB}" srcId="{9DB7ED2C-1847-4A9E-B59F-30107E803DC8}" destId="{85AD7A78-C628-4DA7-95DD-30769EB37237}" srcOrd="1" destOrd="0" parTransId="{47EC4191-A17D-434A-95F1-91B48CC990B1}" sibTransId="{C5ED4C7F-479D-4F8C-8DCF-7C476BDB6E5F}"/>
    <dgm:cxn modelId="{AE0D450D-1E50-4ADE-B04F-AE6C64625B4C}" srcId="{9DB7ED2C-1847-4A9E-B59F-30107E803DC8}" destId="{123C64E0-8AD7-4F86-B21B-0EF35D375E61}" srcOrd="0" destOrd="0" parTransId="{DE7C646E-193E-41DB-88ED-174256012BDD}" sibTransId="{DD701702-787D-4EA3-9EDE-17F45E2B06CC}"/>
    <dgm:cxn modelId="{8637BE3A-431B-4ABD-801B-3A3FA227B13A}" type="presOf" srcId="{9DB7ED2C-1847-4A9E-B59F-30107E803DC8}" destId="{3616781A-329E-4E57-9E0E-9014C3E60763}" srcOrd="0" destOrd="0" presId="urn:microsoft.com/office/officeart/2005/8/layout/vList2"/>
    <dgm:cxn modelId="{E0572345-F7D1-4384-A9DA-FF89D361E307}" type="presOf" srcId="{123C64E0-8AD7-4F86-B21B-0EF35D375E61}" destId="{D581C0FA-D61F-47EF-8D65-71A46D6B27B9}" srcOrd="0" destOrd="0" presId="urn:microsoft.com/office/officeart/2005/8/layout/vList2"/>
    <dgm:cxn modelId="{FDC3E3EC-DCFE-4206-99AF-143F21A2C62F}" type="presOf" srcId="{85AD7A78-C628-4DA7-95DD-30769EB37237}" destId="{604B30AD-8A2F-4CF7-AAD0-6F0C33BD1F45}" srcOrd="0" destOrd="0" presId="urn:microsoft.com/office/officeart/2005/8/layout/vList2"/>
    <dgm:cxn modelId="{3C3BF5EE-724F-4DD4-B047-5FF6C008BC53}" type="presParOf" srcId="{3616781A-329E-4E57-9E0E-9014C3E60763}" destId="{D581C0FA-D61F-47EF-8D65-71A46D6B27B9}" srcOrd="0" destOrd="0" presId="urn:microsoft.com/office/officeart/2005/8/layout/vList2"/>
    <dgm:cxn modelId="{D25D4CE6-4CEE-41F0-8BCA-5C312C86A958}" type="presParOf" srcId="{3616781A-329E-4E57-9E0E-9014C3E60763}" destId="{449A75AA-8083-46E2-BD11-EA361E277546}" srcOrd="1" destOrd="0" presId="urn:microsoft.com/office/officeart/2005/8/layout/vList2"/>
    <dgm:cxn modelId="{33874A05-58C4-4422-8D34-8178C8FB81C2}" type="presParOf" srcId="{3616781A-329E-4E57-9E0E-9014C3E60763}" destId="{604B30AD-8A2F-4CF7-AAD0-6F0C33BD1F45}" srcOrd="2"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7591A6-D9D4-4D15-8FA8-FF2BCCB2745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EDB8EA-F1FF-491A-915A-59B9E4F6780B}">
      <dgm:prSet phldrT="[Text]"/>
      <dgm:spPr>
        <a:noFill/>
        <a:ln>
          <a:solidFill>
            <a:schemeClr val="tx1"/>
          </a:solidFill>
        </a:ln>
      </dgm:spPr>
      <dgm:t>
        <a:bodyPr/>
        <a:lstStyle/>
        <a:p>
          <a:r>
            <a:rPr lang="en-US" dirty="0">
              <a:solidFill>
                <a:schemeClr val="tx1"/>
              </a:solidFill>
            </a:rPr>
            <a:t>Publication of EOI</a:t>
          </a:r>
        </a:p>
      </dgm:t>
    </dgm:pt>
    <dgm:pt modelId="{3E902DC1-8CF1-48B0-A557-FD5F8FEC749E}" type="parTrans" cxnId="{A82565FA-F4DC-4FDC-84D2-3EC372A72B96}">
      <dgm:prSet/>
      <dgm:spPr/>
      <dgm:t>
        <a:bodyPr/>
        <a:lstStyle/>
        <a:p>
          <a:endParaRPr lang="en-US"/>
        </a:p>
      </dgm:t>
    </dgm:pt>
    <dgm:pt modelId="{4716E820-3C46-429D-8955-3B357C33A8E8}" type="sibTrans" cxnId="{A82565FA-F4DC-4FDC-84D2-3EC372A72B96}">
      <dgm:prSet/>
      <dgm:spPr/>
      <dgm:t>
        <a:bodyPr/>
        <a:lstStyle/>
        <a:p>
          <a:endParaRPr lang="en-US"/>
        </a:p>
      </dgm:t>
    </dgm:pt>
    <dgm:pt modelId="{8766DE64-90C6-425A-9F28-2F746022082A}">
      <dgm:prSet phldrT="[Text]" custT="1"/>
      <dgm:spPr/>
      <dgm:t>
        <a:bodyPr/>
        <a:lstStyle/>
        <a:p>
          <a:pPr algn="just"/>
          <a:r>
            <a:rPr lang="en-US" sz="1800" dirty="0">
              <a:solidFill>
                <a:schemeClr val="tx1"/>
              </a:solidFill>
            </a:rPr>
            <a:t>Applications are invited from interested organizations</a:t>
          </a:r>
        </a:p>
      </dgm:t>
    </dgm:pt>
    <dgm:pt modelId="{0E5B6B70-A796-4539-9F10-8A8E15F27639}" type="parTrans" cxnId="{BEB96761-1BA9-46DF-9917-25F72C21692B}">
      <dgm:prSet/>
      <dgm:spPr/>
      <dgm:t>
        <a:bodyPr/>
        <a:lstStyle/>
        <a:p>
          <a:endParaRPr lang="en-US"/>
        </a:p>
      </dgm:t>
    </dgm:pt>
    <dgm:pt modelId="{3FA16374-4748-4A59-AA2C-1B6D03483813}" type="sibTrans" cxnId="{BEB96761-1BA9-46DF-9917-25F72C21692B}">
      <dgm:prSet/>
      <dgm:spPr/>
      <dgm:t>
        <a:bodyPr/>
        <a:lstStyle/>
        <a:p>
          <a:endParaRPr lang="en-US"/>
        </a:p>
      </dgm:t>
    </dgm:pt>
    <dgm:pt modelId="{DC797DAD-7034-4372-BB50-4ABD643FE5E9}">
      <dgm:prSet phldrT="[Text]"/>
      <dgm:spPr>
        <a:noFill/>
        <a:ln>
          <a:solidFill>
            <a:schemeClr val="tx1"/>
          </a:solidFill>
        </a:ln>
      </dgm:spPr>
      <dgm:t>
        <a:bodyPr/>
        <a:lstStyle/>
        <a:p>
          <a:r>
            <a:rPr lang="en-US" dirty="0">
              <a:solidFill>
                <a:schemeClr val="tx1"/>
              </a:solidFill>
            </a:rPr>
            <a:t>Screening Committee</a:t>
          </a:r>
        </a:p>
      </dgm:t>
    </dgm:pt>
    <dgm:pt modelId="{B3E198B7-0D05-4483-B1B4-99867C225594}" type="parTrans" cxnId="{5C4E6AE7-2D07-4CAA-A5ED-05ABBD50BD9E}">
      <dgm:prSet/>
      <dgm:spPr/>
      <dgm:t>
        <a:bodyPr/>
        <a:lstStyle/>
        <a:p>
          <a:endParaRPr lang="en-US"/>
        </a:p>
      </dgm:t>
    </dgm:pt>
    <dgm:pt modelId="{2C1B446E-85B5-44BE-A8D2-A0A2F4C926F7}" type="sibTrans" cxnId="{5C4E6AE7-2D07-4CAA-A5ED-05ABBD50BD9E}">
      <dgm:prSet/>
      <dgm:spPr/>
      <dgm:t>
        <a:bodyPr/>
        <a:lstStyle/>
        <a:p>
          <a:endParaRPr lang="en-US"/>
        </a:p>
      </dgm:t>
    </dgm:pt>
    <dgm:pt modelId="{466A06DC-2F1C-4C53-B587-C6E3A68799A4}">
      <dgm:prSet phldrT="[Text]" custT="1"/>
      <dgm:spPr/>
      <dgm:t>
        <a:bodyPr/>
        <a:lstStyle/>
        <a:p>
          <a:pPr algn="l"/>
          <a:r>
            <a:rPr lang="en-US" sz="1800" dirty="0">
              <a:solidFill>
                <a:schemeClr val="tx1"/>
              </a:solidFill>
            </a:rPr>
            <a:t>A committee consists of members from all stakeholders</a:t>
          </a:r>
        </a:p>
      </dgm:t>
    </dgm:pt>
    <dgm:pt modelId="{E0599701-B1F3-445D-A3DE-140FCE38043E}" type="parTrans" cxnId="{43BEBF46-E96D-4E94-9172-CD4C550B875E}">
      <dgm:prSet/>
      <dgm:spPr/>
      <dgm:t>
        <a:bodyPr/>
        <a:lstStyle/>
        <a:p>
          <a:endParaRPr lang="en-US"/>
        </a:p>
      </dgm:t>
    </dgm:pt>
    <dgm:pt modelId="{3E577643-B588-4BF8-9C43-60271BE034BA}" type="sibTrans" cxnId="{43BEBF46-E96D-4E94-9172-CD4C550B875E}">
      <dgm:prSet/>
      <dgm:spPr/>
      <dgm:t>
        <a:bodyPr/>
        <a:lstStyle/>
        <a:p>
          <a:endParaRPr lang="en-US"/>
        </a:p>
      </dgm:t>
    </dgm:pt>
    <dgm:pt modelId="{27DEB130-09B6-4AA6-8414-957D26D9A43B}">
      <dgm:prSet phldrT="[Text]"/>
      <dgm:spPr>
        <a:noFill/>
        <a:ln>
          <a:solidFill>
            <a:schemeClr val="tx1"/>
          </a:solidFill>
        </a:ln>
      </dgm:spPr>
      <dgm:t>
        <a:bodyPr/>
        <a:lstStyle/>
        <a:p>
          <a:r>
            <a:rPr lang="en-US" dirty="0">
              <a:solidFill>
                <a:schemeClr val="tx1"/>
              </a:solidFill>
            </a:rPr>
            <a:t>India CCM</a:t>
          </a:r>
        </a:p>
      </dgm:t>
    </dgm:pt>
    <dgm:pt modelId="{845692EF-4E55-4ECA-8BD5-69E0FC187A03}" type="parTrans" cxnId="{9AE9AB1E-14CA-4364-A44A-CE19E4B22552}">
      <dgm:prSet/>
      <dgm:spPr/>
      <dgm:t>
        <a:bodyPr/>
        <a:lstStyle/>
        <a:p>
          <a:endParaRPr lang="en-US"/>
        </a:p>
      </dgm:t>
    </dgm:pt>
    <dgm:pt modelId="{88D43D14-602D-4E69-90AA-F3C8C176BF4A}" type="sibTrans" cxnId="{9AE9AB1E-14CA-4364-A44A-CE19E4B22552}">
      <dgm:prSet/>
      <dgm:spPr/>
      <dgm:t>
        <a:bodyPr/>
        <a:lstStyle/>
        <a:p>
          <a:endParaRPr lang="en-US"/>
        </a:p>
      </dgm:t>
    </dgm:pt>
    <dgm:pt modelId="{8BC838A2-F817-4640-AD1E-592BED6B67AD}">
      <dgm:prSet phldrT="[Text]" custT="1"/>
      <dgm:spPr/>
      <dgm:t>
        <a:bodyPr/>
        <a:lstStyle/>
        <a:p>
          <a:r>
            <a:rPr lang="en-US" sz="1800" dirty="0">
              <a:solidFill>
                <a:schemeClr val="tx1"/>
              </a:solidFill>
            </a:rPr>
            <a:t>The recommendations of the committee are put forth to the CCM for inputs and concurrence. </a:t>
          </a:r>
        </a:p>
      </dgm:t>
    </dgm:pt>
    <dgm:pt modelId="{4BA91D27-239F-4736-97FD-3474A2B62021}" type="parTrans" cxnId="{E7AE5A71-5BF1-47F0-BBB2-D69F58C5C57F}">
      <dgm:prSet/>
      <dgm:spPr/>
      <dgm:t>
        <a:bodyPr/>
        <a:lstStyle/>
        <a:p>
          <a:endParaRPr lang="en-US"/>
        </a:p>
      </dgm:t>
    </dgm:pt>
    <dgm:pt modelId="{E7ACD9DA-EDA0-46FA-BAEF-B44A02DA02D6}" type="sibTrans" cxnId="{E7AE5A71-5BF1-47F0-BBB2-D69F58C5C57F}">
      <dgm:prSet/>
      <dgm:spPr/>
      <dgm:t>
        <a:bodyPr/>
        <a:lstStyle/>
        <a:p>
          <a:endParaRPr lang="en-US"/>
        </a:p>
      </dgm:t>
    </dgm:pt>
    <dgm:pt modelId="{499609E4-D294-4F70-BD0F-45B93515E620}">
      <dgm:prSet phldrT="[Text]" custT="1"/>
      <dgm:spPr/>
      <dgm:t>
        <a:bodyPr/>
        <a:lstStyle/>
        <a:p>
          <a:pPr algn="just"/>
          <a:r>
            <a:rPr lang="en-US" sz="1800" dirty="0">
              <a:solidFill>
                <a:schemeClr val="tx1"/>
              </a:solidFill>
            </a:rPr>
            <a:t>The EOI requests for information on organizational capacity including financial capacity to mitigate any risks, the organizations’ experience and a technical sample proposal based on certain thematic areas</a:t>
          </a:r>
        </a:p>
      </dgm:t>
    </dgm:pt>
    <dgm:pt modelId="{ABB274A8-7DE4-4844-877B-B8E846C432E7}" type="parTrans" cxnId="{3505CA23-4B0B-4683-BC63-A4A7A215F5C8}">
      <dgm:prSet/>
      <dgm:spPr/>
      <dgm:t>
        <a:bodyPr/>
        <a:lstStyle/>
        <a:p>
          <a:endParaRPr lang="en-US"/>
        </a:p>
      </dgm:t>
    </dgm:pt>
    <dgm:pt modelId="{C4E61DEB-B7BF-4408-BA78-E7D7B67AE9EB}" type="sibTrans" cxnId="{3505CA23-4B0B-4683-BC63-A4A7A215F5C8}">
      <dgm:prSet/>
      <dgm:spPr/>
      <dgm:t>
        <a:bodyPr/>
        <a:lstStyle/>
        <a:p>
          <a:endParaRPr lang="en-US"/>
        </a:p>
      </dgm:t>
    </dgm:pt>
    <dgm:pt modelId="{0BD7C634-B61E-4187-8A77-612F7C1199B4}">
      <dgm:prSet phldrT="[Text]" custT="1"/>
      <dgm:spPr/>
      <dgm:t>
        <a:bodyPr/>
        <a:lstStyle/>
        <a:p>
          <a:r>
            <a:rPr lang="en-IN" sz="1800" dirty="0">
              <a:solidFill>
                <a:schemeClr val="tx1"/>
              </a:solidFill>
            </a:rPr>
            <a:t>CCMs endorse the Non Govt. PRs</a:t>
          </a:r>
          <a:r>
            <a:rPr lang="en-IN" sz="1400" dirty="0">
              <a:solidFill>
                <a:schemeClr val="tx1"/>
              </a:solidFill>
            </a:rPr>
            <a:t>.</a:t>
          </a:r>
          <a:endParaRPr lang="en-US" sz="1400" dirty="0">
            <a:solidFill>
              <a:schemeClr val="tx1"/>
            </a:solidFill>
          </a:endParaRPr>
        </a:p>
      </dgm:t>
    </dgm:pt>
    <dgm:pt modelId="{C1219086-4AC9-4C0F-BB62-EB0D0685B214}" type="parTrans" cxnId="{CF0236FA-9EE7-475A-9791-0CB47FEAE54C}">
      <dgm:prSet/>
      <dgm:spPr/>
      <dgm:t>
        <a:bodyPr/>
        <a:lstStyle/>
        <a:p>
          <a:endParaRPr lang="en-US"/>
        </a:p>
      </dgm:t>
    </dgm:pt>
    <dgm:pt modelId="{CDA4DCB4-C05D-4600-97DB-748ED05AA112}" type="sibTrans" cxnId="{CF0236FA-9EE7-475A-9791-0CB47FEAE54C}">
      <dgm:prSet/>
      <dgm:spPr/>
      <dgm:t>
        <a:bodyPr/>
        <a:lstStyle/>
        <a:p>
          <a:endParaRPr lang="en-US"/>
        </a:p>
      </dgm:t>
    </dgm:pt>
    <dgm:pt modelId="{C7B50966-9F4B-463D-9ABF-BC87C135EC12}">
      <dgm:prSet phldrT="[Text]" custT="1"/>
      <dgm:spPr/>
      <dgm:t>
        <a:bodyPr/>
        <a:lstStyle/>
        <a:p>
          <a:pPr algn="just"/>
          <a:r>
            <a:rPr lang="en-US" sz="1800" dirty="0">
              <a:solidFill>
                <a:schemeClr val="tx1"/>
              </a:solidFill>
            </a:rPr>
            <a:t>The committee examines the EOIs received and suggest its recommendations based of pre defined eligibility criteria on selection of Non Government PRs</a:t>
          </a:r>
        </a:p>
      </dgm:t>
    </dgm:pt>
    <dgm:pt modelId="{553C1308-7899-4BF7-B167-2D2DF7F2425D}" type="parTrans" cxnId="{A37C9D22-38B8-4F27-8E31-0152752EF29D}">
      <dgm:prSet/>
      <dgm:spPr/>
      <dgm:t>
        <a:bodyPr/>
        <a:lstStyle/>
        <a:p>
          <a:endParaRPr lang="en-US"/>
        </a:p>
      </dgm:t>
    </dgm:pt>
    <dgm:pt modelId="{035A2D92-B88A-446B-8772-8EA23B34318E}" type="sibTrans" cxnId="{A37C9D22-38B8-4F27-8E31-0152752EF29D}">
      <dgm:prSet/>
      <dgm:spPr/>
      <dgm:t>
        <a:bodyPr/>
        <a:lstStyle/>
        <a:p>
          <a:endParaRPr lang="en-US"/>
        </a:p>
      </dgm:t>
    </dgm:pt>
    <dgm:pt modelId="{3B683784-633D-487E-A555-FC3365ADF04F}">
      <dgm:prSet phldrT="[Text]" custT="1"/>
      <dgm:spPr/>
      <dgm:t>
        <a:bodyPr/>
        <a:lstStyle/>
        <a:p>
          <a:pPr algn="just"/>
          <a:r>
            <a:rPr lang="en-US" sz="1800" dirty="0">
              <a:solidFill>
                <a:schemeClr val="tx1"/>
              </a:solidFill>
            </a:rPr>
            <a:t>EOI published on websites of India CCM &amp; programme divisions</a:t>
          </a:r>
        </a:p>
      </dgm:t>
    </dgm:pt>
    <dgm:pt modelId="{7688CA9C-28FF-4DE6-8970-B0C3FC9DA4FE}" type="parTrans" cxnId="{A6CCDF3B-0FFB-40F1-B928-0021CBB55A0F}">
      <dgm:prSet/>
      <dgm:spPr/>
      <dgm:t>
        <a:bodyPr/>
        <a:lstStyle/>
        <a:p>
          <a:endParaRPr lang="en-IN"/>
        </a:p>
      </dgm:t>
    </dgm:pt>
    <dgm:pt modelId="{6E92573E-08BD-4E65-BD75-BA011690BADA}" type="sibTrans" cxnId="{A6CCDF3B-0FFB-40F1-B928-0021CBB55A0F}">
      <dgm:prSet/>
      <dgm:spPr/>
      <dgm:t>
        <a:bodyPr/>
        <a:lstStyle/>
        <a:p>
          <a:endParaRPr lang="en-IN"/>
        </a:p>
      </dgm:t>
    </dgm:pt>
    <dgm:pt modelId="{8609F776-A2B9-4132-B772-9732A388156D}" type="pres">
      <dgm:prSet presAssocID="{877591A6-D9D4-4D15-8FA8-FF2BCCB2745B}" presName="rootnode" presStyleCnt="0">
        <dgm:presLayoutVars>
          <dgm:chMax/>
          <dgm:chPref/>
          <dgm:dir/>
          <dgm:animLvl val="lvl"/>
        </dgm:presLayoutVars>
      </dgm:prSet>
      <dgm:spPr/>
    </dgm:pt>
    <dgm:pt modelId="{3DEC09FF-12D6-44A7-8EC9-963D345B284B}" type="pres">
      <dgm:prSet presAssocID="{D2EDB8EA-F1FF-491A-915A-59B9E4F6780B}" presName="composite" presStyleCnt="0"/>
      <dgm:spPr/>
    </dgm:pt>
    <dgm:pt modelId="{E79FFAC3-3CEE-4705-8812-F15D91001EFA}" type="pres">
      <dgm:prSet presAssocID="{D2EDB8EA-F1FF-491A-915A-59B9E4F6780B}" presName="bentUpArrow1" presStyleLbl="alignImgPlace1" presStyleIdx="0" presStyleCnt="2" custLinFactNeighborX="42380" custLinFactNeighborY="1237"/>
      <dgm:spPr/>
    </dgm:pt>
    <dgm:pt modelId="{EE937C8E-2966-430F-B891-38367EF46B2D}" type="pres">
      <dgm:prSet presAssocID="{D2EDB8EA-F1FF-491A-915A-59B9E4F6780B}" presName="ParentText" presStyleLbl="node1" presStyleIdx="0" presStyleCnt="3">
        <dgm:presLayoutVars>
          <dgm:chMax val="1"/>
          <dgm:chPref val="1"/>
          <dgm:bulletEnabled val="1"/>
        </dgm:presLayoutVars>
      </dgm:prSet>
      <dgm:spPr/>
    </dgm:pt>
    <dgm:pt modelId="{FC5F96DE-FC1A-48D4-BFA1-11E6DA54AEE9}" type="pres">
      <dgm:prSet presAssocID="{D2EDB8EA-F1FF-491A-915A-59B9E4F6780B}" presName="ChildText" presStyleLbl="revTx" presStyleIdx="0" presStyleCnt="3" custScaleX="447807" custScaleY="108943" custLinFactX="80137" custLinFactNeighborX="100000" custLinFactNeighborY="-1204">
        <dgm:presLayoutVars>
          <dgm:chMax val="0"/>
          <dgm:chPref val="0"/>
          <dgm:bulletEnabled val="1"/>
        </dgm:presLayoutVars>
      </dgm:prSet>
      <dgm:spPr/>
    </dgm:pt>
    <dgm:pt modelId="{3412AF4E-8B79-42BA-B01E-FE35F92E0F6D}" type="pres">
      <dgm:prSet presAssocID="{4716E820-3C46-429D-8955-3B357C33A8E8}" presName="sibTrans" presStyleCnt="0"/>
      <dgm:spPr/>
    </dgm:pt>
    <dgm:pt modelId="{67E059F3-D64A-47AD-B4FC-60D4E9A34A6C}" type="pres">
      <dgm:prSet presAssocID="{DC797DAD-7034-4372-BB50-4ABD643FE5E9}" presName="composite" presStyleCnt="0"/>
      <dgm:spPr/>
    </dgm:pt>
    <dgm:pt modelId="{3B58A937-1FB0-44EF-A7BE-51470D322A6D}" type="pres">
      <dgm:prSet presAssocID="{DC797DAD-7034-4372-BB50-4ABD643FE5E9}" presName="bentUpArrow1" presStyleLbl="alignImgPlace1" presStyleIdx="1" presStyleCnt="2" custLinFactNeighborX="11236" custLinFactNeighborY="8527"/>
      <dgm:spPr/>
    </dgm:pt>
    <dgm:pt modelId="{F813C315-0CDE-4819-AC8C-A11EC77A34CC}" type="pres">
      <dgm:prSet presAssocID="{DC797DAD-7034-4372-BB50-4ABD643FE5E9}" presName="ParentText" presStyleLbl="node1" presStyleIdx="1" presStyleCnt="3" custLinFactNeighborX="-21213" custLinFactNeighborY="3618">
        <dgm:presLayoutVars>
          <dgm:chMax val="1"/>
          <dgm:chPref val="1"/>
          <dgm:bulletEnabled val="1"/>
        </dgm:presLayoutVars>
      </dgm:prSet>
      <dgm:spPr/>
    </dgm:pt>
    <dgm:pt modelId="{250A2735-3675-45E5-BC4B-906FA3C1BFB3}" type="pres">
      <dgm:prSet presAssocID="{DC797DAD-7034-4372-BB50-4ABD643FE5E9}" presName="ChildText" presStyleLbl="revTx" presStyleIdx="1" presStyleCnt="3" custScaleX="398431" custScaleY="99759" custLinFactX="24016" custLinFactNeighborX="100000" custLinFactNeighborY="-528">
        <dgm:presLayoutVars>
          <dgm:chMax val="0"/>
          <dgm:chPref val="0"/>
          <dgm:bulletEnabled val="1"/>
        </dgm:presLayoutVars>
      </dgm:prSet>
      <dgm:spPr/>
    </dgm:pt>
    <dgm:pt modelId="{A46FD186-F674-42EC-9A1E-EDD62499C784}" type="pres">
      <dgm:prSet presAssocID="{2C1B446E-85B5-44BE-A8D2-A0A2F4C926F7}" presName="sibTrans" presStyleCnt="0"/>
      <dgm:spPr/>
    </dgm:pt>
    <dgm:pt modelId="{3D3F4BCC-DAE9-48FE-B557-4188E5628514}" type="pres">
      <dgm:prSet presAssocID="{27DEB130-09B6-4AA6-8414-957D26D9A43B}" presName="composite" presStyleCnt="0"/>
      <dgm:spPr/>
    </dgm:pt>
    <dgm:pt modelId="{B857CF8A-64FF-4B7B-B5AC-FB6EF23E6E27}" type="pres">
      <dgm:prSet presAssocID="{27DEB130-09B6-4AA6-8414-957D26D9A43B}" presName="ParentText" presStyleLbl="node1" presStyleIdx="2" presStyleCnt="3" custLinFactNeighborX="-59693" custLinFactNeighborY="608">
        <dgm:presLayoutVars>
          <dgm:chMax val="1"/>
          <dgm:chPref val="1"/>
          <dgm:bulletEnabled val="1"/>
        </dgm:presLayoutVars>
      </dgm:prSet>
      <dgm:spPr/>
    </dgm:pt>
    <dgm:pt modelId="{F01B2E5C-EFB3-4735-A108-6B25D1A7AE4E}" type="pres">
      <dgm:prSet presAssocID="{27DEB130-09B6-4AA6-8414-957D26D9A43B}" presName="FinalChildText" presStyleLbl="revTx" presStyleIdx="2" presStyleCnt="3" custScaleX="238988" custScaleY="81844" custLinFactNeighborX="35208" custLinFactNeighborY="0">
        <dgm:presLayoutVars>
          <dgm:chMax val="0"/>
          <dgm:chPref val="0"/>
          <dgm:bulletEnabled val="1"/>
        </dgm:presLayoutVars>
      </dgm:prSet>
      <dgm:spPr/>
    </dgm:pt>
  </dgm:ptLst>
  <dgm:cxnLst>
    <dgm:cxn modelId="{9AE9AB1E-14CA-4364-A44A-CE19E4B22552}" srcId="{877591A6-D9D4-4D15-8FA8-FF2BCCB2745B}" destId="{27DEB130-09B6-4AA6-8414-957D26D9A43B}" srcOrd="2" destOrd="0" parTransId="{845692EF-4E55-4ECA-8BD5-69E0FC187A03}" sibTransId="{88D43D14-602D-4E69-90AA-F3C8C176BF4A}"/>
    <dgm:cxn modelId="{A37C9D22-38B8-4F27-8E31-0152752EF29D}" srcId="{DC797DAD-7034-4372-BB50-4ABD643FE5E9}" destId="{C7B50966-9F4B-463D-9ABF-BC87C135EC12}" srcOrd="1" destOrd="0" parTransId="{553C1308-7899-4BF7-B167-2D2DF7F2425D}" sibTransId="{035A2D92-B88A-446B-8772-8EA23B34318E}"/>
    <dgm:cxn modelId="{3505CA23-4B0B-4683-BC63-A4A7A215F5C8}" srcId="{D2EDB8EA-F1FF-491A-915A-59B9E4F6780B}" destId="{499609E4-D294-4F70-BD0F-45B93515E620}" srcOrd="2" destOrd="0" parTransId="{ABB274A8-7DE4-4844-877B-B8E846C432E7}" sibTransId="{C4E61DEB-B7BF-4408-BA78-E7D7B67AE9EB}"/>
    <dgm:cxn modelId="{8431562A-96DD-4090-B6A1-FF3E9D20160D}" type="presOf" srcId="{D2EDB8EA-F1FF-491A-915A-59B9E4F6780B}" destId="{EE937C8E-2966-430F-B891-38367EF46B2D}" srcOrd="0" destOrd="0" presId="urn:microsoft.com/office/officeart/2005/8/layout/StepDownProcess"/>
    <dgm:cxn modelId="{A6CCDF3B-0FFB-40F1-B928-0021CBB55A0F}" srcId="{D2EDB8EA-F1FF-491A-915A-59B9E4F6780B}" destId="{3B683784-633D-487E-A555-FC3365ADF04F}" srcOrd="0" destOrd="0" parTransId="{7688CA9C-28FF-4DE6-8970-B0C3FC9DA4FE}" sibTransId="{6E92573E-08BD-4E65-BD75-BA011690BADA}"/>
    <dgm:cxn modelId="{BEB96761-1BA9-46DF-9917-25F72C21692B}" srcId="{D2EDB8EA-F1FF-491A-915A-59B9E4F6780B}" destId="{8766DE64-90C6-425A-9F28-2F746022082A}" srcOrd="1" destOrd="0" parTransId="{0E5B6B70-A796-4539-9F10-8A8E15F27639}" sibTransId="{3FA16374-4748-4A59-AA2C-1B6D03483813}"/>
    <dgm:cxn modelId="{43BEBF46-E96D-4E94-9172-CD4C550B875E}" srcId="{DC797DAD-7034-4372-BB50-4ABD643FE5E9}" destId="{466A06DC-2F1C-4C53-B587-C6E3A68799A4}" srcOrd="0" destOrd="0" parTransId="{E0599701-B1F3-445D-A3DE-140FCE38043E}" sibTransId="{3E577643-B588-4BF8-9C43-60271BE034BA}"/>
    <dgm:cxn modelId="{13AB9C69-435D-405B-91BB-B9EB50372B60}" type="presOf" srcId="{C7B50966-9F4B-463D-9ABF-BC87C135EC12}" destId="{250A2735-3675-45E5-BC4B-906FA3C1BFB3}" srcOrd="0" destOrd="1" presId="urn:microsoft.com/office/officeart/2005/8/layout/StepDownProcess"/>
    <dgm:cxn modelId="{52E49C4D-FF65-440D-AA3F-61305B22BFED}" type="presOf" srcId="{DC797DAD-7034-4372-BB50-4ABD643FE5E9}" destId="{F813C315-0CDE-4819-AC8C-A11EC77A34CC}" srcOrd="0" destOrd="0" presId="urn:microsoft.com/office/officeart/2005/8/layout/StepDownProcess"/>
    <dgm:cxn modelId="{E7AE5A71-5BF1-47F0-BBB2-D69F58C5C57F}" srcId="{27DEB130-09B6-4AA6-8414-957D26D9A43B}" destId="{8BC838A2-F817-4640-AD1E-592BED6B67AD}" srcOrd="0" destOrd="0" parTransId="{4BA91D27-239F-4736-97FD-3474A2B62021}" sibTransId="{E7ACD9DA-EDA0-46FA-BAEF-B44A02DA02D6}"/>
    <dgm:cxn modelId="{8FA2E85A-AF2E-407F-A6E7-D91663C52EF2}" type="presOf" srcId="{3B683784-633D-487E-A555-FC3365ADF04F}" destId="{FC5F96DE-FC1A-48D4-BFA1-11E6DA54AEE9}" srcOrd="0" destOrd="0" presId="urn:microsoft.com/office/officeart/2005/8/layout/StepDownProcess"/>
    <dgm:cxn modelId="{0DF11891-6944-4E3E-96D7-10F641A94EFC}" type="presOf" srcId="{877591A6-D9D4-4D15-8FA8-FF2BCCB2745B}" destId="{8609F776-A2B9-4132-B772-9732A388156D}" srcOrd="0" destOrd="0" presId="urn:microsoft.com/office/officeart/2005/8/layout/StepDownProcess"/>
    <dgm:cxn modelId="{77C427A7-9078-47E1-9DF3-8EF07F685A57}" type="presOf" srcId="{8BC838A2-F817-4640-AD1E-592BED6B67AD}" destId="{F01B2E5C-EFB3-4735-A108-6B25D1A7AE4E}" srcOrd="0" destOrd="0" presId="urn:microsoft.com/office/officeart/2005/8/layout/StepDownProcess"/>
    <dgm:cxn modelId="{35FE47AC-9977-4305-AA3F-912D884A4C10}" type="presOf" srcId="{27DEB130-09B6-4AA6-8414-957D26D9A43B}" destId="{B857CF8A-64FF-4B7B-B5AC-FB6EF23E6E27}" srcOrd="0" destOrd="0" presId="urn:microsoft.com/office/officeart/2005/8/layout/StepDownProcess"/>
    <dgm:cxn modelId="{F763B4BF-6323-4D4D-AC0E-157832186C50}" type="presOf" srcId="{0BD7C634-B61E-4187-8A77-612F7C1199B4}" destId="{F01B2E5C-EFB3-4735-A108-6B25D1A7AE4E}" srcOrd="0" destOrd="1" presId="urn:microsoft.com/office/officeart/2005/8/layout/StepDownProcess"/>
    <dgm:cxn modelId="{5C0657DE-333D-4181-81AD-710F33F279B5}" type="presOf" srcId="{466A06DC-2F1C-4C53-B587-C6E3A68799A4}" destId="{250A2735-3675-45E5-BC4B-906FA3C1BFB3}" srcOrd="0" destOrd="0" presId="urn:microsoft.com/office/officeart/2005/8/layout/StepDownProcess"/>
    <dgm:cxn modelId="{5C4E6AE7-2D07-4CAA-A5ED-05ABBD50BD9E}" srcId="{877591A6-D9D4-4D15-8FA8-FF2BCCB2745B}" destId="{DC797DAD-7034-4372-BB50-4ABD643FE5E9}" srcOrd="1" destOrd="0" parTransId="{B3E198B7-0D05-4483-B1B4-99867C225594}" sibTransId="{2C1B446E-85B5-44BE-A8D2-A0A2F4C926F7}"/>
    <dgm:cxn modelId="{CC9871F4-07DE-4240-B57C-C3DE2BCFE142}" type="presOf" srcId="{8766DE64-90C6-425A-9F28-2F746022082A}" destId="{FC5F96DE-FC1A-48D4-BFA1-11E6DA54AEE9}" srcOrd="0" destOrd="1" presId="urn:microsoft.com/office/officeart/2005/8/layout/StepDownProcess"/>
    <dgm:cxn modelId="{CF0236FA-9EE7-475A-9791-0CB47FEAE54C}" srcId="{27DEB130-09B6-4AA6-8414-957D26D9A43B}" destId="{0BD7C634-B61E-4187-8A77-612F7C1199B4}" srcOrd="1" destOrd="0" parTransId="{C1219086-4AC9-4C0F-BB62-EB0D0685B214}" sibTransId="{CDA4DCB4-C05D-4600-97DB-748ED05AA112}"/>
    <dgm:cxn modelId="{A82565FA-F4DC-4FDC-84D2-3EC372A72B96}" srcId="{877591A6-D9D4-4D15-8FA8-FF2BCCB2745B}" destId="{D2EDB8EA-F1FF-491A-915A-59B9E4F6780B}" srcOrd="0" destOrd="0" parTransId="{3E902DC1-8CF1-48B0-A557-FD5F8FEC749E}" sibTransId="{4716E820-3C46-429D-8955-3B357C33A8E8}"/>
    <dgm:cxn modelId="{E022FEFE-53DF-42F2-8F4E-C8A7456DD22C}" type="presOf" srcId="{499609E4-D294-4F70-BD0F-45B93515E620}" destId="{FC5F96DE-FC1A-48D4-BFA1-11E6DA54AEE9}" srcOrd="0" destOrd="2" presId="urn:microsoft.com/office/officeart/2005/8/layout/StepDownProcess"/>
    <dgm:cxn modelId="{A98F25AC-7315-4127-AEA7-01790E6C609E}" type="presParOf" srcId="{8609F776-A2B9-4132-B772-9732A388156D}" destId="{3DEC09FF-12D6-44A7-8EC9-963D345B284B}" srcOrd="0" destOrd="0" presId="urn:microsoft.com/office/officeart/2005/8/layout/StepDownProcess"/>
    <dgm:cxn modelId="{C708381D-B634-4810-901B-D8EDDCEE621E}" type="presParOf" srcId="{3DEC09FF-12D6-44A7-8EC9-963D345B284B}" destId="{E79FFAC3-3CEE-4705-8812-F15D91001EFA}" srcOrd="0" destOrd="0" presId="urn:microsoft.com/office/officeart/2005/8/layout/StepDownProcess"/>
    <dgm:cxn modelId="{5F538693-90BA-45D1-A057-EA8DDAB3C15A}" type="presParOf" srcId="{3DEC09FF-12D6-44A7-8EC9-963D345B284B}" destId="{EE937C8E-2966-430F-B891-38367EF46B2D}" srcOrd="1" destOrd="0" presId="urn:microsoft.com/office/officeart/2005/8/layout/StepDownProcess"/>
    <dgm:cxn modelId="{B9F5B3E1-A767-41B1-9606-5648A7A9B232}" type="presParOf" srcId="{3DEC09FF-12D6-44A7-8EC9-963D345B284B}" destId="{FC5F96DE-FC1A-48D4-BFA1-11E6DA54AEE9}" srcOrd="2" destOrd="0" presId="urn:microsoft.com/office/officeart/2005/8/layout/StepDownProcess"/>
    <dgm:cxn modelId="{7841AE95-8F74-400C-99CB-00CEB67692DF}" type="presParOf" srcId="{8609F776-A2B9-4132-B772-9732A388156D}" destId="{3412AF4E-8B79-42BA-B01E-FE35F92E0F6D}" srcOrd="1" destOrd="0" presId="urn:microsoft.com/office/officeart/2005/8/layout/StepDownProcess"/>
    <dgm:cxn modelId="{6AD8C7EF-F427-4BEC-960C-3C0BB343D49A}" type="presParOf" srcId="{8609F776-A2B9-4132-B772-9732A388156D}" destId="{67E059F3-D64A-47AD-B4FC-60D4E9A34A6C}" srcOrd="2" destOrd="0" presId="urn:microsoft.com/office/officeart/2005/8/layout/StepDownProcess"/>
    <dgm:cxn modelId="{7C1A413F-CA2D-4CC9-9F52-47CECDA646AC}" type="presParOf" srcId="{67E059F3-D64A-47AD-B4FC-60D4E9A34A6C}" destId="{3B58A937-1FB0-44EF-A7BE-51470D322A6D}" srcOrd="0" destOrd="0" presId="urn:microsoft.com/office/officeart/2005/8/layout/StepDownProcess"/>
    <dgm:cxn modelId="{D49D31F4-8E0C-4A72-ABC2-F262CB6B5286}" type="presParOf" srcId="{67E059F3-D64A-47AD-B4FC-60D4E9A34A6C}" destId="{F813C315-0CDE-4819-AC8C-A11EC77A34CC}" srcOrd="1" destOrd="0" presId="urn:microsoft.com/office/officeart/2005/8/layout/StepDownProcess"/>
    <dgm:cxn modelId="{A61616FD-1371-4FA1-9BEF-1AFCCA5DCAF1}" type="presParOf" srcId="{67E059F3-D64A-47AD-B4FC-60D4E9A34A6C}" destId="{250A2735-3675-45E5-BC4B-906FA3C1BFB3}" srcOrd="2" destOrd="0" presId="urn:microsoft.com/office/officeart/2005/8/layout/StepDownProcess"/>
    <dgm:cxn modelId="{C4F7F3BF-5ED2-41BC-A18C-0AA850CEE728}" type="presParOf" srcId="{8609F776-A2B9-4132-B772-9732A388156D}" destId="{A46FD186-F674-42EC-9A1E-EDD62499C784}" srcOrd="3" destOrd="0" presId="urn:microsoft.com/office/officeart/2005/8/layout/StepDownProcess"/>
    <dgm:cxn modelId="{0B7F537D-8721-4D88-8AAB-463B4D72F6C8}" type="presParOf" srcId="{8609F776-A2B9-4132-B772-9732A388156D}" destId="{3D3F4BCC-DAE9-48FE-B557-4188E5628514}" srcOrd="4" destOrd="0" presId="urn:microsoft.com/office/officeart/2005/8/layout/StepDownProcess"/>
    <dgm:cxn modelId="{559156C6-C8B1-473A-9412-5DA6BCAC798D}" type="presParOf" srcId="{3D3F4BCC-DAE9-48FE-B557-4188E5628514}" destId="{B857CF8A-64FF-4B7B-B5AC-FB6EF23E6E27}" srcOrd="0" destOrd="0" presId="urn:microsoft.com/office/officeart/2005/8/layout/StepDownProcess"/>
    <dgm:cxn modelId="{855D9374-4FCF-444D-A324-84BB82FB9048}" type="presParOf" srcId="{3D3F4BCC-DAE9-48FE-B557-4188E5628514}" destId="{F01B2E5C-EFB3-4735-A108-6B25D1A7AE4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EA3AB05-A0EA-4989-BD52-5F02411C4F1E}" type="doc">
      <dgm:prSet loTypeId="urn:microsoft.com/office/officeart/2005/8/layout/StepDownProcess" loCatId="process" qsTypeId="urn:microsoft.com/office/officeart/2005/8/quickstyle/simple1" qsCatId="simple" csTypeId="urn:microsoft.com/office/officeart/2005/8/colors/accent1_2" csCatId="accent1" phldr="1"/>
      <dgm:spPr/>
    </dgm:pt>
    <dgm:pt modelId="{3D9F9A3A-54A3-4A2E-9BD1-D0DBE465C748}">
      <dgm:prSet phldrT="[Text]"/>
      <dgm:spPr/>
      <dgm:t>
        <a:bodyPr/>
        <a:lstStyle/>
        <a:p>
          <a:r>
            <a:rPr lang="en-US" dirty="0"/>
            <a:t>Community and Stakeholder consultations</a:t>
          </a:r>
        </a:p>
      </dgm:t>
    </dgm:pt>
    <dgm:pt modelId="{3D9581C7-46F8-4C72-AA1F-83BE7897D441}" type="parTrans" cxnId="{A1DA3EDF-C47F-452B-A68A-B3BC6D1FA392}">
      <dgm:prSet/>
      <dgm:spPr/>
      <dgm:t>
        <a:bodyPr/>
        <a:lstStyle/>
        <a:p>
          <a:endParaRPr lang="en-US"/>
        </a:p>
      </dgm:t>
    </dgm:pt>
    <dgm:pt modelId="{B0A2F7FC-8123-41E6-B8B6-D84F582094A8}" type="sibTrans" cxnId="{A1DA3EDF-C47F-452B-A68A-B3BC6D1FA392}">
      <dgm:prSet/>
      <dgm:spPr/>
      <dgm:t>
        <a:bodyPr/>
        <a:lstStyle/>
        <a:p>
          <a:endParaRPr lang="en-US"/>
        </a:p>
      </dgm:t>
    </dgm:pt>
    <dgm:pt modelId="{DBE7DE6D-0B9A-4A35-BAA7-4F020EF1709E}">
      <dgm:prSet phldrT="[Text]"/>
      <dgm:spPr/>
      <dgm:t>
        <a:bodyPr/>
        <a:lstStyle/>
        <a:p>
          <a:r>
            <a:rPr lang="en-US" dirty="0"/>
            <a:t>Disease Specific Technical Committee meetings</a:t>
          </a:r>
        </a:p>
      </dgm:t>
    </dgm:pt>
    <dgm:pt modelId="{8DBD19B0-83EE-42A2-9D90-7E26A7F528DF}" type="parTrans" cxnId="{A55F7273-D82E-4C20-8544-9DBFD01E9627}">
      <dgm:prSet/>
      <dgm:spPr/>
      <dgm:t>
        <a:bodyPr/>
        <a:lstStyle/>
        <a:p>
          <a:endParaRPr lang="en-US"/>
        </a:p>
      </dgm:t>
    </dgm:pt>
    <dgm:pt modelId="{BE22969E-D784-4B08-8E13-B916E99C251B}" type="sibTrans" cxnId="{A55F7273-D82E-4C20-8544-9DBFD01E9627}">
      <dgm:prSet/>
      <dgm:spPr/>
      <dgm:t>
        <a:bodyPr/>
        <a:lstStyle/>
        <a:p>
          <a:endParaRPr lang="en-US"/>
        </a:p>
      </dgm:t>
    </dgm:pt>
    <dgm:pt modelId="{F98F333D-1375-485F-89DF-7EF46FB071F0}">
      <dgm:prSet phldrT="[Text]"/>
      <dgm:spPr/>
      <dgm:t>
        <a:bodyPr/>
        <a:lstStyle/>
        <a:p>
          <a:r>
            <a:rPr lang="en-US" dirty="0"/>
            <a:t>India Country Coordinating Mechanism</a:t>
          </a:r>
        </a:p>
      </dgm:t>
    </dgm:pt>
    <dgm:pt modelId="{D064DBE0-77C5-4CE3-B252-CB5FC9E49A97}" type="parTrans" cxnId="{4DE65702-A3F8-4CD3-AE8E-CA9D5EEC9E90}">
      <dgm:prSet/>
      <dgm:spPr/>
      <dgm:t>
        <a:bodyPr/>
        <a:lstStyle/>
        <a:p>
          <a:endParaRPr lang="en-US"/>
        </a:p>
      </dgm:t>
    </dgm:pt>
    <dgm:pt modelId="{41A99302-63FA-4DF0-999D-7089A3871CB5}" type="sibTrans" cxnId="{4DE65702-A3F8-4CD3-AE8E-CA9D5EEC9E90}">
      <dgm:prSet/>
      <dgm:spPr/>
      <dgm:t>
        <a:bodyPr/>
        <a:lstStyle/>
        <a:p>
          <a:endParaRPr lang="en-US"/>
        </a:p>
      </dgm:t>
    </dgm:pt>
    <dgm:pt modelId="{AFC8B98C-EA68-48E6-A36B-8CF42B62F4D5}">
      <dgm:prSet phldrT="[Text]" custT="1"/>
      <dgm:spPr/>
      <dgm:t>
        <a:bodyPr/>
        <a:lstStyle/>
        <a:p>
          <a:pPr algn="just"/>
          <a:r>
            <a:rPr lang="en-US" sz="2000" dirty="0"/>
            <a:t>Multiple consultations are held by the </a:t>
          </a:r>
          <a:r>
            <a:rPr lang="en-US" sz="2000" dirty="0" err="1"/>
            <a:t>programme</a:t>
          </a:r>
          <a:r>
            <a:rPr lang="en-US" sz="2000" dirty="0"/>
            <a:t> divisions and the India CCM Secretariat to gather inputs from all stakeholders</a:t>
          </a:r>
        </a:p>
      </dgm:t>
    </dgm:pt>
    <dgm:pt modelId="{B7879A12-6CE3-47C3-A2B4-421F53274505}" type="parTrans" cxnId="{0BA02C26-F2EB-4112-9317-870D53B3D9F1}">
      <dgm:prSet/>
      <dgm:spPr/>
      <dgm:t>
        <a:bodyPr/>
        <a:lstStyle/>
        <a:p>
          <a:endParaRPr lang="en-US"/>
        </a:p>
      </dgm:t>
    </dgm:pt>
    <dgm:pt modelId="{1B862C6B-7549-43FA-9453-5DC9FD149297}" type="sibTrans" cxnId="{0BA02C26-F2EB-4112-9317-870D53B3D9F1}">
      <dgm:prSet/>
      <dgm:spPr/>
      <dgm:t>
        <a:bodyPr/>
        <a:lstStyle/>
        <a:p>
          <a:endParaRPr lang="en-US"/>
        </a:p>
      </dgm:t>
    </dgm:pt>
    <dgm:pt modelId="{56ABC672-9154-4DD6-BA4B-9EBA14004547}">
      <dgm:prSet phldrT="[Text]" custT="1"/>
      <dgm:spPr/>
      <dgm:t>
        <a:bodyPr/>
        <a:lstStyle/>
        <a:p>
          <a:pPr algn="just"/>
          <a:r>
            <a:rPr lang="en-US" sz="2000" dirty="0"/>
            <a:t>Scope is to firm up the priority areas of implementation  &amp; develop the funding request consultatively and inclusively</a:t>
          </a:r>
        </a:p>
      </dgm:t>
    </dgm:pt>
    <dgm:pt modelId="{8C6D18BB-80F6-40AE-85B2-5FFCA3EE073D}" type="parTrans" cxnId="{A951DE70-B70E-4534-AD9D-94EE08B2AC23}">
      <dgm:prSet/>
      <dgm:spPr/>
      <dgm:t>
        <a:bodyPr/>
        <a:lstStyle/>
        <a:p>
          <a:endParaRPr lang="en-US"/>
        </a:p>
      </dgm:t>
    </dgm:pt>
    <dgm:pt modelId="{76410EFA-0B86-4566-B3A6-75E937F34E35}" type="sibTrans" cxnId="{A951DE70-B70E-4534-AD9D-94EE08B2AC23}">
      <dgm:prSet/>
      <dgm:spPr/>
      <dgm:t>
        <a:bodyPr/>
        <a:lstStyle/>
        <a:p>
          <a:endParaRPr lang="en-US"/>
        </a:p>
      </dgm:t>
    </dgm:pt>
    <dgm:pt modelId="{1DD01079-DB75-4BA1-AB7F-B7BA90804F3E}">
      <dgm:prSet phldrT="[Text]" custT="1"/>
      <dgm:spPr/>
      <dgm:t>
        <a:bodyPr/>
        <a:lstStyle/>
        <a:p>
          <a:r>
            <a:rPr lang="en-US" sz="2000" dirty="0"/>
            <a:t>Final endorsement of funding request including PR wise allocations</a:t>
          </a:r>
        </a:p>
      </dgm:t>
    </dgm:pt>
    <dgm:pt modelId="{7E851CE3-7B22-415D-9CB4-63572D77ACF4}" type="parTrans" cxnId="{74E43A4D-C469-413B-AE3E-9CD149F2EF88}">
      <dgm:prSet/>
      <dgm:spPr/>
      <dgm:t>
        <a:bodyPr/>
        <a:lstStyle/>
        <a:p>
          <a:endParaRPr lang="en-US"/>
        </a:p>
      </dgm:t>
    </dgm:pt>
    <dgm:pt modelId="{5D64A098-0FC1-409A-81B9-87A847A58F49}" type="sibTrans" cxnId="{74E43A4D-C469-413B-AE3E-9CD149F2EF88}">
      <dgm:prSet/>
      <dgm:spPr/>
      <dgm:t>
        <a:bodyPr/>
        <a:lstStyle/>
        <a:p>
          <a:endParaRPr lang="en-US"/>
        </a:p>
      </dgm:t>
    </dgm:pt>
    <dgm:pt modelId="{62FF2AE1-A5A0-46D4-AAB3-99EFA1EF1E2A}">
      <dgm:prSet phldrT="[Text]" custT="1"/>
      <dgm:spPr/>
      <dgm:t>
        <a:bodyPr/>
        <a:lstStyle/>
        <a:p>
          <a:pPr algn="just"/>
          <a:r>
            <a:rPr lang="en-US" sz="2000" dirty="0"/>
            <a:t>The committee consists of members from the national programme, multilateral and bilateral partners, civil society and community members.</a:t>
          </a:r>
        </a:p>
      </dgm:t>
    </dgm:pt>
    <dgm:pt modelId="{0380AFAB-B1B8-4C0D-B5BD-E137D94073D0}" type="parTrans" cxnId="{5677E48E-C2F1-45CD-AB08-945C0533FF1F}">
      <dgm:prSet/>
      <dgm:spPr/>
      <dgm:t>
        <a:bodyPr/>
        <a:lstStyle/>
        <a:p>
          <a:endParaRPr lang="en-IN"/>
        </a:p>
      </dgm:t>
    </dgm:pt>
    <dgm:pt modelId="{CDADD616-E230-4F7D-A25B-63570B297291}" type="sibTrans" cxnId="{5677E48E-C2F1-45CD-AB08-945C0533FF1F}">
      <dgm:prSet/>
      <dgm:spPr/>
      <dgm:t>
        <a:bodyPr/>
        <a:lstStyle/>
        <a:p>
          <a:endParaRPr lang="en-IN"/>
        </a:p>
      </dgm:t>
    </dgm:pt>
    <dgm:pt modelId="{FCA43171-6C98-4B6A-8EDC-980B3F55EC1E}" type="pres">
      <dgm:prSet presAssocID="{AEA3AB05-A0EA-4989-BD52-5F02411C4F1E}" presName="rootnode" presStyleCnt="0">
        <dgm:presLayoutVars>
          <dgm:chMax/>
          <dgm:chPref/>
          <dgm:dir/>
          <dgm:animLvl val="lvl"/>
        </dgm:presLayoutVars>
      </dgm:prSet>
      <dgm:spPr/>
    </dgm:pt>
    <dgm:pt modelId="{33290995-0F68-4373-A607-A4FEFFA844D0}" type="pres">
      <dgm:prSet presAssocID="{3D9F9A3A-54A3-4A2E-9BD1-D0DBE465C748}" presName="composite" presStyleCnt="0"/>
      <dgm:spPr/>
    </dgm:pt>
    <dgm:pt modelId="{CE6821E4-B228-4911-930F-B4C6A3C67DEB}" type="pres">
      <dgm:prSet presAssocID="{3D9F9A3A-54A3-4A2E-9BD1-D0DBE465C748}" presName="bentUpArrow1" presStyleLbl="alignImgPlace1" presStyleIdx="0" presStyleCnt="2" custLinFactNeighborX="-10855" custLinFactNeighborY="3211"/>
      <dgm:spPr/>
    </dgm:pt>
    <dgm:pt modelId="{994193E0-DA41-4121-9C48-BB008DDBCEC8}" type="pres">
      <dgm:prSet presAssocID="{3D9F9A3A-54A3-4A2E-9BD1-D0DBE465C748}" presName="ParentText" presStyleLbl="node1" presStyleIdx="0" presStyleCnt="3" custLinFactNeighborX="-41212" custLinFactNeighborY="-1882">
        <dgm:presLayoutVars>
          <dgm:chMax val="1"/>
          <dgm:chPref val="1"/>
          <dgm:bulletEnabled val="1"/>
        </dgm:presLayoutVars>
      </dgm:prSet>
      <dgm:spPr/>
    </dgm:pt>
    <dgm:pt modelId="{CBC2F014-91D7-4850-8597-B0400B0AF47B}" type="pres">
      <dgm:prSet presAssocID="{3D9F9A3A-54A3-4A2E-9BD1-D0DBE465C748}" presName="ChildText" presStyleLbl="revTx" presStyleIdx="0" presStyleCnt="3" custScaleX="387105" custLinFactX="44836" custLinFactNeighborX="100000" custLinFactNeighborY="-3218">
        <dgm:presLayoutVars>
          <dgm:chMax val="0"/>
          <dgm:chPref val="0"/>
          <dgm:bulletEnabled val="1"/>
        </dgm:presLayoutVars>
      </dgm:prSet>
      <dgm:spPr/>
    </dgm:pt>
    <dgm:pt modelId="{85FDEB8A-52B0-4700-9753-F96353534E67}" type="pres">
      <dgm:prSet presAssocID="{B0A2F7FC-8123-41E6-B8B6-D84F582094A8}" presName="sibTrans" presStyleCnt="0"/>
      <dgm:spPr/>
    </dgm:pt>
    <dgm:pt modelId="{D7BD5444-B517-4501-907D-6EEA98D5709D}" type="pres">
      <dgm:prSet presAssocID="{DBE7DE6D-0B9A-4A35-BAA7-4F020EF1709E}" presName="composite" presStyleCnt="0"/>
      <dgm:spPr/>
    </dgm:pt>
    <dgm:pt modelId="{689F8CB3-1DAA-492B-A019-9692C6578788}" type="pres">
      <dgm:prSet presAssocID="{DBE7DE6D-0B9A-4A35-BAA7-4F020EF1709E}" presName="bentUpArrow1" presStyleLbl="alignImgPlace1" presStyleIdx="1" presStyleCnt="2" custLinFactNeighborX="-52554" custLinFactNeighborY="1615"/>
      <dgm:spPr/>
    </dgm:pt>
    <dgm:pt modelId="{50D5FE8B-49B8-4B12-9CBD-6DE65D329989}" type="pres">
      <dgm:prSet presAssocID="{DBE7DE6D-0B9A-4A35-BAA7-4F020EF1709E}" presName="ParentText" presStyleLbl="node1" presStyleIdx="1" presStyleCnt="3" custLinFactNeighborX="-81960" custLinFactNeighborY="4447">
        <dgm:presLayoutVars>
          <dgm:chMax val="1"/>
          <dgm:chPref val="1"/>
          <dgm:bulletEnabled val="1"/>
        </dgm:presLayoutVars>
      </dgm:prSet>
      <dgm:spPr/>
    </dgm:pt>
    <dgm:pt modelId="{96F0D115-D81D-4F21-A92B-4C927DD9EC47}" type="pres">
      <dgm:prSet presAssocID="{DBE7DE6D-0B9A-4A35-BAA7-4F020EF1709E}" presName="ChildText" presStyleLbl="revTx" presStyleIdx="1" presStyleCnt="3" custScaleX="449317" custScaleY="120165" custLinFactNeighborX="60603" custLinFactNeighborY="265">
        <dgm:presLayoutVars>
          <dgm:chMax val="0"/>
          <dgm:chPref val="0"/>
          <dgm:bulletEnabled val="1"/>
        </dgm:presLayoutVars>
      </dgm:prSet>
      <dgm:spPr/>
    </dgm:pt>
    <dgm:pt modelId="{1FDAEBB5-74C5-49B9-9C2B-ED55499FA84B}" type="pres">
      <dgm:prSet presAssocID="{BE22969E-D784-4B08-8E13-B916E99C251B}" presName="sibTrans" presStyleCnt="0"/>
      <dgm:spPr/>
    </dgm:pt>
    <dgm:pt modelId="{608106D8-F212-45B7-BE55-109AFBAA4F92}" type="pres">
      <dgm:prSet presAssocID="{F98F333D-1375-485F-89DF-7EF46FB071F0}" presName="composite" presStyleCnt="0"/>
      <dgm:spPr/>
    </dgm:pt>
    <dgm:pt modelId="{AFC4E992-CE82-47B4-9C19-A6F3FA086A50}" type="pres">
      <dgm:prSet presAssocID="{F98F333D-1375-485F-89DF-7EF46FB071F0}" presName="ParentText" presStyleLbl="node1" presStyleIdx="2" presStyleCnt="3" custLinFactNeighborX="-57579" custLinFactNeighborY="2964">
        <dgm:presLayoutVars>
          <dgm:chMax val="1"/>
          <dgm:chPref val="1"/>
          <dgm:bulletEnabled val="1"/>
        </dgm:presLayoutVars>
      </dgm:prSet>
      <dgm:spPr/>
    </dgm:pt>
    <dgm:pt modelId="{90FCF348-CCB1-4FB2-AB64-49F1929E5F8D}" type="pres">
      <dgm:prSet presAssocID="{F98F333D-1375-485F-89DF-7EF46FB071F0}" presName="FinalChildText" presStyleLbl="revTx" presStyleIdx="2" presStyleCnt="3" custScaleX="272905" custScaleY="74418" custLinFactNeighborX="56815">
        <dgm:presLayoutVars>
          <dgm:chMax val="0"/>
          <dgm:chPref val="0"/>
          <dgm:bulletEnabled val="1"/>
        </dgm:presLayoutVars>
      </dgm:prSet>
      <dgm:spPr/>
    </dgm:pt>
  </dgm:ptLst>
  <dgm:cxnLst>
    <dgm:cxn modelId="{4DE65702-A3F8-4CD3-AE8E-CA9D5EEC9E90}" srcId="{AEA3AB05-A0EA-4989-BD52-5F02411C4F1E}" destId="{F98F333D-1375-485F-89DF-7EF46FB071F0}" srcOrd="2" destOrd="0" parTransId="{D064DBE0-77C5-4CE3-B252-CB5FC9E49A97}" sibTransId="{41A99302-63FA-4DF0-999D-7089A3871CB5}"/>
    <dgm:cxn modelId="{8164B809-7073-4536-A8E6-0474134DC099}" type="presOf" srcId="{DBE7DE6D-0B9A-4A35-BAA7-4F020EF1709E}" destId="{50D5FE8B-49B8-4B12-9CBD-6DE65D329989}" srcOrd="0" destOrd="0" presId="urn:microsoft.com/office/officeart/2005/8/layout/StepDownProcess"/>
    <dgm:cxn modelId="{0BA02C26-F2EB-4112-9317-870D53B3D9F1}" srcId="{3D9F9A3A-54A3-4A2E-9BD1-D0DBE465C748}" destId="{AFC8B98C-EA68-48E6-A36B-8CF42B62F4D5}" srcOrd="0" destOrd="0" parTransId="{B7879A12-6CE3-47C3-A2B4-421F53274505}" sibTransId="{1B862C6B-7549-43FA-9453-5DC9FD149297}"/>
    <dgm:cxn modelId="{2345272A-067C-401A-91BB-3BD4BAD6EEE9}" type="presOf" srcId="{3D9F9A3A-54A3-4A2E-9BD1-D0DBE465C748}" destId="{994193E0-DA41-4121-9C48-BB008DDBCEC8}" srcOrd="0" destOrd="0" presId="urn:microsoft.com/office/officeart/2005/8/layout/StepDownProcess"/>
    <dgm:cxn modelId="{F8B0E82D-142C-48A2-BE3E-D032D3C9957E}" type="presOf" srcId="{1DD01079-DB75-4BA1-AB7F-B7BA90804F3E}" destId="{90FCF348-CCB1-4FB2-AB64-49F1929E5F8D}" srcOrd="0" destOrd="0" presId="urn:microsoft.com/office/officeart/2005/8/layout/StepDownProcess"/>
    <dgm:cxn modelId="{AFF73A32-05A1-4B4B-89AF-AE002F0F9681}" type="presOf" srcId="{AFC8B98C-EA68-48E6-A36B-8CF42B62F4D5}" destId="{CBC2F014-91D7-4850-8597-B0400B0AF47B}" srcOrd="0" destOrd="0" presId="urn:microsoft.com/office/officeart/2005/8/layout/StepDownProcess"/>
    <dgm:cxn modelId="{C45B8E35-21EC-42C1-9251-E1C605F4D859}" type="presOf" srcId="{56ABC672-9154-4DD6-BA4B-9EBA14004547}" destId="{96F0D115-D81D-4F21-A92B-4C927DD9EC47}" srcOrd="0" destOrd="1" presId="urn:microsoft.com/office/officeart/2005/8/layout/StepDownProcess"/>
    <dgm:cxn modelId="{1D392849-AE21-4B87-AD32-FB68C505347C}" type="presOf" srcId="{F98F333D-1375-485F-89DF-7EF46FB071F0}" destId="{AFC4E992-CE82-47B4-9C19-A6F3FA086A50}" srcOrd="0" destOrd="0" presId="urn:microsoft.com/office/officeart/2005/8/layout/StepDownProcess"/>
    <dgm:cxn modelId="{74E43A4D-C469-413B-AE3E-9CD149F2EF88}" srcId="{F98F333D-1375-485F-89DF-7EF46FB071F0}" destId="{1DD01079-DB75-4BA1-AB7F-B7BA90804F3E}" srcOrd="0" destOrd="0" parTransId="{7E851CE3-7B22-415D-9CB4-63572D77ACF4}" sibTransId="{5D64A098-0FC1-409A-81B9-87A847A58F49}"/>
    <dgm:cxn modelId="{A951DE70-B70E-4534-AD9D-94EE08B2AC23}" srcId="{DBE7DE6D-0B9A-4A35-BAA7-4F020EF1709E}" destId="{56ABC672-9154-4DD6-BA4B-9EBA14004547}" srcOrd="1" destOrd="0" parTransId="{8C6D18BB-80F6-40AE-85B2-5FFCA3EE073D}" sibTransId="{76410EFA-0B86-4566-B3A6-75E937F34E35}"/>
    <dgm:cxn modelId="{A55F7273-D82E-4C20-8544-9DBFD01E9627}" srcId="{AEA3AB05-A0EA-4989-BD52-5F02411C4F1E}" destId="{DBE7DE6D-0B9A-4A35-BAA7-4F020EF1709E}" srcOrd="1" destOrd="0" parTransId="{8DBD19B0-83EE-42A2-9D90-7E26A7F528DF}" sibTransId="{BE22969E-D784-4B08-8E13-B916E99C251B}"/>
    <dgm:cxn modelId="{F264737B-5586-4E75-8B04-D97AB7C58F89}" type="presOf" srcId="{62FF2AE1-A5A0-46D4-AAB3-99EFA1EF1E2A}" destId="{96F0D115-D81D-4F21-A92B-4C927DD9EC47}" srcOrd="0" destOrd="0" presId="urn:microsoft.com/office/officeart/2005/8/layout/StepDownProcess"/>
    <dgm:cxn modelId="{8E84AF81-98C8-4908-AFC8-C9F305830795}" type="presOf" srcId="{AEA3AB05-A0EA-4989-BD52-5F02411C4F1E}" destId="{FCA43171-6C98-4B6A-8EDC-980B3F55EC1E}" srcOrd="0" destOrd="0" presId="urn:microsoft.com/office/officeart/2005/8/layout/StepDownProcess"/>
    <dgm:cxn modelId="{5677E48E-C2F1-45CD-AB08-945C0533FF1F}" srcId="{DBE7DE6D-0B9A-4A35-BAA7-4F020EF1709E}" destId="{62FF2AE1-A5A0-46D4-AAB3-99EFA1EF1E2A}" srcOrd="0" destOrd="0" parTransId="{0380AFAB-B1B8-4C0D-B5BD-E137D94073D0}" sibTransId="{CDADD616-E230-4F7D-A25B-63570B297291}"/>
    <dgm:cxn modelId="{A1DA3EDF-C47F-452B-A68A-B3BC6D1FA392}" srcId="{AEA3AB05-A0EA-4989-BD52-5F02411C4F1E}" destId="{3D9F9A3A-54A3-4A2E-9BD1-D0DBE465C748}" srcOrd="0" destOrd="0" parTransId="{3D9581C7-46F8-4C72-AA1F-83BE7897D441}" sibTransId="{B0A2F7FC-8123-41E6-B8B6-D84F582094A8}"/>
    <dgm:cxn modelId="{2F60D750-78D2-4936-BE25-B61141C45B0C}" type="presParOf" srcId="{FCA43171-6C98-4B6A-8EDC-980B3F55EC1E}" destId="{33290995-0F68-4373-A607-A4FEFFA844D0}" srcOrd="0" destOrd="0" presId="urn:microsoft.com/office/officeart/2005/8/layout/StepDownProcess"/>
    <dgm:cxn modelId="{71DD2DE4-B658-409E-B4CB-1F7DC7EA8055}" type="presParOf" srcId="{33290995-0F68-4373-A607-A4FEFFA844D0}" destId="{CE6821E4-B228-4911-930F-B4C6A3C67DEB}" srcOrd="0" destOrd="0" presId="urn:microsoft.com/office/officeart/2005/8/layout/StepDownProcess"/>
    <dgm:cxn modelId="{4EE8C61F-BAD5-44C8-90CB-5C71837D400E}" type="presParOf" srcId="{33290995-0F68-4373-A607-A4FEFFA844D0}" destId="{994193E0-DA41-4121-9C48-BB008DDBCEC8}" srcOrd="1" destOrd="0" presId="urn:microsoft.com/office/officeart/2005/8/layout/StepDownProcess"/>
    <dgm:cxn modelId="{8DFE72BC-8C19-415F-811B-F2EF3FB25D64}" type="presParOf" srcId="{33290995-0F68-4373-A607-A4FEFFA844D0}" destId="{CBC2F014-91D7-4850-8597-B0400B0AF47B}" srcOrd="2" destOrd="0" presId="urn:microsoft.com/office/officeart/2005/8/layout/StepDownProcess"/>
    <dgm:cxn modelId="{6C152F2B-D0E2-4595-AF49-2963C4CE518B}" type="presParOf" srcId="{FCA43171-6C98-4B6A-8EDC-980B3F55EC1E}" destId="{85FDEB8A-52B0-4700-9753-F96353534E67}" srcOrd="1" destOrd="0" presId="urn:microsoft.com/office/officeart/2005/8/layout/StepDownProcess"/>
    <dgm:cxn modelId="{50FDC8AC-3840-4BFF-92B4-4873CC2D81E2}" type="presParOf" srcId="{FCA43171-6C98-4B6A-8EDC-980B3F55EC1E}" destId="{D7BD5444-B517-4501-907D-6EEA98D5709D}" srcOrd="2" destOrd="0" presId="urn:microsoft.com/office/officeart/2005/8/layout/StepDownProcess"/>
    <dgm:cxn modelId="{911E5CDF-0DAA-4E7B-BFA8-385768C62482}" type="presParOf" srcId="{D7BD5444-B517-4501-907D-6EEA98D5709D}" destId="{689F8CB3-1DAA-492B-A019-9692C6578788}" srcOrd="0" destOrd="0" presId="urn:microsoft.com/office/officeart/2005/8/layout/StepDownProcess"/>
    <dgm:cxn modelId="{42B03C41-C07C-4443-8341-D25C79B18A44}" type="presParOf" srcId="{D7BD5444-B517-4501-907D-6EEA98D5709D}" destId="{50D5FE8B-49B8-4B12-9CBD-6DE65D329989}" srcOrd="1" destOrd="0" presId="urn:microsoft.com/office/officeart/2005/8/layout/StepDownProcess"/>
    <dgm:cxn modelId="{EBFBD99D-6909-4EE7-B4B6-05EF21502EF6}" type="presParOf" srcId="{D7BD5444-B517-4501-907D-6EEA98D5709D}" destId="{96F0D115-D81D-4F21-A92B-4C927DD9EC47}" srcOrd="2" destOrd="0" presId="urn:microsoft.com/office/officeart/2005/8/layout/StepDownProcess"/>
    <dgm:cxn modelId="{B755102D-AEFF-43D5-A73F-C66A99149032}" type="presParOf" srcId="{FCA43171-6C98-4B6A-8EDC-980B3F55EC1E}" destId="{1FDAEBB5-74C5-49B9-9C2B-ED55499FA84B}" srcOrd="3" destOrd="0" presId="urn:microsoft.com/office/officeart/2005/8/layout/StepDownProcess"/>
    <dgm:cxn modelId="{4F793709-05D4-4254-B4A8-DE4EC41E99F4}" type="presParOf" srcId="{FCA43171-6C98-4B6A-8EDC-980B3F55EC1E}" destId="{608106D8-F212-45B7-BE55-109AFBAA4F92}" srcOrd="4" destOrd="0" presId="urn:microsoft.com/office/officeart/2005/8/layout/StepDownProcess"/>
    <dgm:cxn modelId="{2DADD5AD-4615-442F-8164-FB4700E7317E}" type="presParOf" srcId="{608106D8-F212-45B7-BE55-109AFBAA4F92}" destId="{AFC4E992-CE82-47B4-9C19-A6F3FA086A50}" srcOrd="0" destOrd="0" presId="urn:microsoft.com/office/officeart/2005/8/layout/StepDownProcess"/>
    <dgm:cxn modelId="{28EA8B4A-87EB-402E-ADAD-FAF4A5C08F85}" type="presParOf" srcId="{608106D8-F212-45B7-BE55-109AFBAA4F92}" destId="{90FCF348-CCB1-4FB2-AB64-49F1929E5F8D}"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4B538-DDAF-4A70-BE3E-44564D8EA082}">
      <dsp:nvSpPr>
        <dsp:cNvPr id="0" name=""/>
        <dsp:cNvSpPr/>
      </dsp:nvSpPr>
      <dsp:spPr>
        <a:xfrm>
          <a:off x="5845008" y="0"/>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Global Fund</a:t>
          </a:r>
        </a:p>
      </dsp:txBody>
      <dsp:txXfrm>
        <a:off x="5876372" y="31364"/>
        <a:ext cx="1543517" cy="1008102"/>
      </dsp:txXfrm>
    </dsp:sp>
    <dsp:sp modelId="{09C19214-6ED2-44B9-9C71-8C300DDA73DB}">
      <dsp:nvSpPr>
        <dsp:cNvPr id="0" name=""/>
        <dsp:cNvSpPr/>
      </dsp:nvSpPr>
      <dsp:spPr>
        <a:xfrm>
          <a:off x="4560012" y="1070830"/>
          <a:ext cx="2088118" cy="428332"/>
        </a:xfrm>
        <a:custGeom>
          <a:avLst/>
          <a:gdLst/>
          <a:ahLst/>
          <a:cxnLst/>
          <a:rect l="0" t="0" r="0" b="0"/>
          <a:pathLst>
            <a:path>
              <a:moveTo>
                <a:pt x="2088118" y="0"/>
              </a:moveTo>
              <a:lnTo>
                <a:pt x="2088118" y="214166"/>
              </a:lnTo>
              <a:lnTo>
                <a:pt x="0" y="214166"/>
              </a:lnTo>
              <a:lnTo>
                <a:pt x="0" y="4283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55C774-92AB-4D93-8D47-9EFEAC65368F}">
      <dsp:nvSpPr>
        <dsp:cNvPr id="0" name=""/>
        <dsp:cNvSpPr/>
      </dsp:nvSpPr>
      <dsp:spPr>
        <a:xfrm>
          <a:off x="3756889" y="1499162"/>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Government PR</a:t>
          </a:r>
        </a:p>
        <a:p>
          <a:pPr marL="0" lvl="0" indent="0" algn="ctr" defTabSz="711200">
            <a:lnSpc>
              <a:spcPct val="90000"/>
            </a:lnSpc>
            <a:spcBef>
              <a:spcPct val="0"/>
            </a:spcBef>
            <a:spcAft>
              <a:spcPct val="35000"/>
            </a:spcAft>
            <a:buNone/>
          </a:pPr>
          <a:r>
            <a:rPr lang="en-US" sz="1600" kern="1200" dirty="0"/>
            <a:t> (Department of Economic Affairs)</a:t>
          </a:r>
        </a:p>
        <a:p>
          <a:pPr marL="0" lvl="0" indent="0" algn="ctr" defTabSz="711200">
            <a:lnSpc>
              <a:spcPct val="90000"/>
            </a:lnSpc>
            <a:spcBef>
              <a:spcPct val="0"/>
            </a:spcBef>
            <a:spcAft>
              <a:spcPct val="35000"/>
            </a:spcAft>
            <a:buNone/>
          </a:pPr>
          <a:endParaRPr lang="en-US" sz="1600" kern="1200" dirty="0"/>
        </a:p>
      </dsp:txBody>
      <dsp:txXfrm>
        <a:off x="3788253" y="1530526"/>
        <a:ext cx="1543517" cy="1008102"/>
      </dsp:txXfrm>
    </dsp:sp>
    <dsp:sp modelId="{4FB6A10C-8AD7-456B-B588-4D6449B3BCC0}">
      <dsp:nvSpPr>
        <dsp:cNvPr id="0" name=""/>
        <dsp:cNvSpPr/>
      </dsp:nvSpPr>
      <dsp:spPr>
        <a:xfrm>
          <a:off x="2471893" y="2569992"/>
          <a:ext cx="2088118" cy="428332"/>
        </a:xfrm>
        <a:custGeom>
          <a:avLst/>
          <a:gdLst/>
          <a:ahLst/>
          <a:cxnLst/>
          <a:rect l="0" t="0" r="0" b="0"/>
          <a:pathLst>
            <a:path>
              <a:moveTo>
                <a:pt x="2088118" y="0"/>
              </a:moveTo>
              <a:lnTo>
                <a:pt x="2088118" y="214166"/>
              </a:lnTo>
              <a:lnTo>
                <a:pt x="0" y="214166"/>
              </a:lnTo>
              <a:lnTo>
                <a:pt x="0" y="42833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5C0097-1617-4B89-8E67-5B22008083B2}">
      <dsp:nvSpPr>
        <dsp:cNvPr id="0" name=""/>
        <dsp:cNvSpPr/>
      </dsp:nvSpPr>
      <dsp:spPr>
        <a:xfrm>
          <a:off x="1668770" y="2998324"/>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CTD</a:t>
          </a:r>
        </a:p>
        <a:p>
          <a:pPr marL="0" lvl="0" indent="0" algn="ctr" defTabSz="711200">
            <a:lnSpc>
              <a:spcPct val="90000"/>
            </a:lnSpc>
            <a:spcBef>
              <a:spcPct val="0"/>
            </a:spcBef>
            <a:spcAft>
              <a:spcPct val="35000"/>
            </a:spcAft>
            <a:buNone/>
          </a:pPr>
          <a:r>
            <a:rPr lang="en-US" sz="1600" kern="1200" dirty="0"/>
            <a:t>(Tuberculosis)</a:t>
          </a:r>
        </a:p>
      </dsp:txBody>
      <dsp:txXfrm>
        <a:off x="1700134" y="3029688"/>
        <a:ext cx="1543517" cy="1008102"/>
      </dsp:txXfrm>
    </dsp:sp>
    <dsp:sp modelId="{83A20F71-7B7D-4E05-869C-B90CEA18D19F}">
      <dsp:nvSpPr>
        <dsp:cNvPr id="0" name=""/>
        <dsp:cNvSpPr/>
      </dsp:nvSpPr>
      <dsp:spPr>
        <a:xfrm>
          <a:off x="2471893" y="4069154"/>
          <a:ext cx="1220232" cy="400597"/>
        </a:xfrm>
        <a:custGeom>
          <a:avLst/>
          <a:gdLst/>
          <a:ahLst/>
          <a:cxnLst/>
          <a:rect l="0" t="0" r="0" b="0"/>
          <a:pathLst>
            <a:path>
              <a:moveTo>
                <a:pt x="0" y="0"/>
              </a:moveTo>
              <a:lnTo>
                <a:pt x="0" y="200298"/>
              </a:lnTo>
              <a:lnTo>
                <a:pt x="1220232" y="200298"/>
              </a:lnTo>
              <a:lnTo>
                <a:pt x="1220232" y="40059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D53116-E80B-400E-84AD-656BB01C52BC}">
      <dsp:nvSpPr>
        <dsp:cNvPr id="0" name=""/>
        <dsp:cNvSpPr/>
      </dsp:nvSpPr>
      <dsp:spPr>
        <a:xfrm>
          <a:off x="2889003" y="4469751"/>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Payment for Results modality</a:t>
          </a:r>
        </a:p>
      </dsp:txBody>
      <dsp:txXfrm>
        <a:off x="2920367" y="4501115"/>
        <a:ext cx="1543517" cy="1008102"/>
      </dsp:txXfrm>
    </dsp:sp>
    <dsp:sp modelId="{970F7E9F-47B0-4800-B30D-8E3A220B8434}">
      <dsp:nvSpPr>
        <dsp:cNvPr id="0" name=""/>
        <dsp:cNvSpPr/>
      </dsp:nvSpPr>
      <dsp:spPr>
        <a:xfrm>
          <a:off x="4514292" y="2569992"/>
          <a:ext cx="91440" cy="428332"/>
        </a:xfrm>
        <a:custGeom>
          <a:avLst/>
          <a:gdLst/>
          <a:ahLst/>
          <a:cxnLst/>
          <a:rect l="0" t="0" r="0" b="0"/>
          <a:pathLst>
            <a:path>
              <a:moveTo>
                <a:pt x="45720" y="0"/>
              </a:moveTo>
              <a:lnTo>
                <a:pt x="45720" y="42833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2D6E79-3B65-4628-95CD-8F28EB267544}">
      <dsp:nvSpPr>
        <dsp:cNvPr id="0" name=""/>
        <dsp:cNvSpPr/>
      </dsp:nvSpPr>
      <dsp:spPr>
        <a:xfrm>
          <a:off x="3756889" y="2998324"/>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NACO</a:t>
          </a:r>
        </a:p>
        <a:p>
          <a:pPr marL="0" lvl="0" indent="0" algn="ctr" defTabSz="711200">
            <a:lnSpc>
              <a:spcPct val="90000"/>
            </a:lnSpc>
            <a:spcBef>
              <a:spcPct val="0"/>
            </a:spcBef>
            <a:spcAft>
              <a:spcPct val="35000"/>
            </a:spcAft>
            <a:buNone/>
          </a:pPr>
          <a:r>
            <a:rPr lang="en-US" sz="1600" kern="1200" dirty="0"/>
            <a:t>(HIV/ AIDS)</a:t>
          </a:r>
        </a:p>
      </dsp:txBody>
      <dsp:txXfrm>
        <a:off x="3788253" y="3029688"/>
        <a:ext cx="1543517" cy="1008102"/>
      </dsp:txXfrm>
    </dsp:sp>
    <dsp:sp modelId="{396D8D9E-8449-4320-94BE-2A0C13BCA6AD}">
      <dsp:nvSpPr>
        <dsp:cNvPr id="0" name=""/>
        <dsp:cNvSpPr/>
      </dsp:nvSpPr>
      <dsp:spPr>
        <a:xfrm>
          <a:off x="4560012" y="2569992"/>
          <a:ext cx="2088118" cy="428332"/>
        </a:xfrm>
        <a:custGeom>
          <a:avLst/>
          <a:gdLst/>
          <a:ahLst/>
          <a:cxnLst/>
          <a:rect l="0" t="0" r="0" b="0"/>
          <a:pathLst>
            <a:path>
              <a:moveTo>
                <a:pt x="0" y="0"/>
              </a:moveTo>
              <a:lnTo>
                <a:pt x="0" y="214166"/>
              </a:lnTo>
              <a:lnTo>
                <a:pt x="2088118" y="214166"/>
              </a:lnTo>
              <a:lnTo>
                <a:pt x="2088118" y="42833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74A8D0-821B-4452-B215-BC681B6503A3}">
      <dsp:nvSpPr>
        <dsp:cNvPr id="0" name=""/>
        <dsp:cNvSpPr/>
      </dsp:nvSpPr>
      <dsp:spPr>
        <a:xfrm>
          <a:off x="5845008" y="2998324"/>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NCVBDC</a:t>
          </a:r>
        </a:p>
        <a:p>
          <a:pPr marL="0" lvl="0" indent="0" algn="ctr" defTabSz="711200">
            <a:lnSpc>
              <a:spcPct val="90000"/>
            </a:lnSpc>
            <a:spcBef>
              <a:spcPct val="0"/>
            </a:spcBef>
            <a:spcAft>
              <a:spcPct val="35000"/>
            </a:spcAft>
            <a:buNone/>
          </a:pPr>
          <a:r>
            <a:rPr lang="en-US" sz="1600" kern="1200" dirty="0"/>
            <a:t>(Malaria)</a:t>
          </a:r>
        </a:p>
      </dsp:txBody>
      <dsp:txXfrm>
        <a:off x="5876372" y="3029688"/>
        <a:ext cx="1543517" cy="1008102"/>
      </dsp:txXfrm>
    </dsp:sp>
    <dsp:sp modelId="{BA51F152-FCAE-4732-A113-D9521750D959}">
      <dsp:nvSpPr>
        <dsp:cNvPr id="0" name=""/>
        <dsp:cNvSpPr/>
      </dsp:nvSpPr>
      <dsp:spPr>
        <a:xfrm>
          <a:off x="6602410" y="4069154"/>
          <a:ext cx="91440" cy="428332"/>
        </a:xfrm>
        <a:custGeom>
          <a:avLst/>
          <a:gdLst/>
          <a:ahLst/>
          <a:cxnLst/>
          <a:rect l="0" t="0" r="0" b="0"/>
          <a:pathLst>
            <a:path>
              <a:moveTo>
                <a:pt x="45720" y="0"/>
              </a:moveTo>
              <a:lnTo>
                <a:pt x="45720" y="42833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0B698A-1178-4F21-A869-1C6AC47C90BF}">
      <dsp:nvSpPr>
        <dsp:cNvPr id="0" name=""/>
        <dsp:cNvSpPr/>
      </dsp:nvSpPr>
      <dsp:spPr>
        <a:xfrm>
          <a:off x="5845008" y="4497486"/>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Input based modality</a:t>
          </a:r>
          <a:endParaRPr lang="en-US" sz="1600" kern="1200" dirty="0"/>
        </a:p>
      </dsp:txBody>
      <dsp:txXfrm>
        <a:off x="5876372" y="4528850"/>
        <a:ext cx="1543517" cy="1008102"/>
      </dsp:txXfrm>
    </dsp:sp>
    <dsp:sp modelId="{71C81684-0192-4CA9-A161-D415A1EF37C4}">
      <dsp:nvSpPr>
        <dsp:cNvPr id="0" name=""/>
        <dsp:cNvSpPr/>
      </dsp:nvSpPr>
      <dsp:spPr>
        <a:xfrm>
          <a:off x="6648130" y="1070830"/>
          <a:ext cx="2088118" cy="428332"/>
        </a:xfrm>
        <a:custGeom>
          <a:avLst/>
          <a:gdLst/>
          <a:ahLst/>
          <a:cxnLst/>
          <a:rect l="0" t="0" r="0" b="0"/>
          <a:pathLst>
            <a:path>
              <a:moveTo>
                <a:pt x="0" y="0"/>
              </a:moveTo>
              <a:lnTo>
                <a:pt x="0" y="214166"/>
              </a:lnTo>
              <a:lnTo>
                <a:pt x="2088118" y="214166"/>
              </a:lnTo>
              <a:lnTo>
                <a:pt x="2088118" y="4283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2A4B14-538E-4FB2-BED9-E33B54CA8D0F}">
      <dsp:nvSpPr>
        <dsp:cNvPr id="0" name=""/>
        <dsp:cNvSpPr/>
      </dsp:nvSpPr>
      <dsp:spPr>
        <a:xfrm>
          <a:off x="7933126" y="1499162"/>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Non Government PR (NGPR)</a:t>
          </a:r>
        </a:p>
      </dsp:txBody>
      <dsp:txXfrm>
        <a:off x="7964490" y="1530526"/>
        <a:ext cx="1543517" cy="1008102"/>
      </dsp:txXfrm>
    </dsp:sp>
    <dsp:sp modelId="{09B588F7-2513-414D-90EA-4F9000BFBC16}">
      <dsp:nvSpPr>
        <dsp:cNvPr id="0" name=""/>
        <dsp:cNvSpPr/>
      </dsp:nvSpPr>
      <dsp:spPr>
        <a:xfrm>
          <a:off x="8690529" y="2569992"/>
          <a:ext cx="91440" cy="1931919"/>
        </a:xfrm>
        <a:custGeom>
          <a:avLst/>
          <a:gdLst/>
          <a:ahLst/>
          <a:cxnLst/>
          <a:rect l="0" t="0" r="0" b="0"/>
          <a:pathLst>
            <a:path>
              <a:moveTo>
                <a:pt x="45720" y="0"/>
              </a:moveTo>
              <a:lnTo>
                <a:pt x="45720" y="965959"/>
              </a:lnTo>
              <a:lnTo>
                <a:pt x="59565" y="965959"/>
              </a:lnTo>
              <a:lnTo>
                <a:pt x="59565" y="193191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F1CAC6-D72A-40E2-82BB-EA4C565D8703}">
      <dsp:nvSpPr>
        <dsp:cNvPr id="0" name=""/>
        <dsp:cNvSpPr/>
      </dsp:nvSpPr>
      <dsp:spPr>
        <a:xfrm>
          <a:off x="7946972" y="4501911"/>
          <a:ext cx="1606245" cy="10708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Input based modality</a:t>
          </a:r>
        </a:p>
      </dsp:txBody>
      <dsp:txXfrm>
        <a:off x="7978336" y="4533275"/>
        <a:ext cx="1543517" cy="10081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4B538-DDAF-4A70-BE3E-44564D8EA082}">
      <dsp:nvSpPr>
        <dsp:cNvPr id="0" name=""/>
        <dsp:cNvSpPr/>
      </dsp:nvSpPr>
      <dsp:spPr>
        <a:xfrm>
          <a:off x="1583194" y="149670"/>
          <a:ext cx="2330438" cy="450598"/>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Government PR</a:t>
          </a:r>
        </a:p>
      </dsp:txBody>
      <dsp:txXfrm>
        <a:off x="1596392" y="162868"/>
        <a:ext cx="2304042" cy="424202"/>
      </dsp:txXfrm>
    </dsp:sp>
    <dsp:sp modelId="{F3A81862-129E-4712-A46C-E299AAC6115B}">
      <dsp:nvSpPr>
        <dsp:cNvPr id="0" name=""/>
        <dsp:cNvSpPr/>
      </dsp:nvSpPr>
      <dsp:spPr>
        <a:xfrm>
          <a:off x="1233628" y="600268"/>
          <a:ext cx="1514785" cy="621450"/>
        </a:xfrm>
        <a:custGeom>
          <a:avLst/>
          <a:gdLst/>
          <a:ahLst/>
          <a:cxnLst/>
          <a:rect l="0" t="0" r="0" b="0"/>
          <a:pathLst>
            <a:path>
              <a:moveTo>
                <a:pt x="1514785" y="0"/>
              </a:moveTo>
              <a:lnTo>
                <a:pt x="1514785" y="310725"/>
              </a:lnTo>
              <a:lnTo>
                <a:pt x="0" y="310725"/>
              </a:lnTo>
              <a:lnTo>
                <a:pt x="0" y="62145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F544D8-BE42-469D-BD7C-35AAAA4BDC49}">
      <dsp:nvSpPr>
        <dsp:cNvPr id="0" name=""/>
        <dsp:cNvSpPr/>
      </dsp:nvSpPr>
      <dsp:spPr>
        <a:xfrm>
          <a:off x="68409" y="1221719"/>
          <a:ext cx="2330438" cy="155362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Periodic programmatic and financial reviews</a:t>
          </a:r>
        </a:p>
      </dsp:txBody>
      <dsp:txXfrm>
        <a:off x="113913" y="1267223"/>
        <a:ext cx="2239430" cy="1462617"/>
      </dsp:txXfrm>
    </dsp:sp>
    <dsp:sp modelId="{B008BAC6-944A-48E6-A31C-27835D1771E4}">
      <dsp:nvSpPr>
        <dsp:cNvPr id="0" name=""/>
        <dsp:cNvSpPr/>
      </dsp:nvSpPr>
      <dsp:spPr>
        <a:xfrm>
          <a:off x="2748413" y="600268"/>
          <a:ext cx="1514785" cy="621450"/>
        </a:xfrm>
        <a:custGeom>
          <a:avLst/>
          <a:gdLst/>
          <a:ahLst/>
          <a:cxnLst/>
          <a:rect l="0" t="0" r="0" b="0"/>
          <a:pathLst>
            <a:path>
              <a:moveTo>
                <a:pt x="0" y="0"/>
              </a:moveTo>
              <a:lnTo>
                <a:pt x="0" y="310725"/>
              </a:lnTo>
              <a:lnTo>
                <a:pt x="1514785" y="310725"/>
              </a:lnTo>
              <a:lnTo>
                <a:pt x="1514785" y="62145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AE41BC-6A9E-4B33-9F15-AEA3DAB08A1C}">
      <dsp:nvSpPr>
        <dsp:cNvPr id="0" name=""/>
        <dsp:cNvSpPr/>
      </dsp:nvSpPr>
      <dsp:spPr>
        <a:xfrm>
          <a:off x="3097979" y="1221719"/>
          <a:ext cx="2330438" cy="155362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CAG audits and State level audits</a:t>
          </a:r>
        </a:p>
      </dsp:txBody>
      <dsp:txXfrm>
        <a:off x="3143483" y="1267223"/>
        <a:ext cx="2239430" cy="14626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4B538-DDAF-4A70-BE3E-44564D8EA082}">
      <dsp:nvSpPr>
        <dsp:cNvPr id="0" name=""/>
        <dsp:cNvSpPr/>
      </dsp:nvSpPr>
      <dsp:spPr>
        <a:xfrm>
          <a:off x="1608189" y="158059"/>
          <a:ext cx="2408671" cy="36080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Non Government PR</a:t>
          </a:r>
        </a:p>
      </dsp:txBody>
      <dsp:txXfrm>
        <a:off x="1618757" y="168627"/>
        <a:ext cx="2387535" cy="339666"/>
      </dsp:txXfrm>
    </dsp:sp>
    <dsp:sp modelId="{F3A81862-129E-4712-A46C-E299AAC6115B}">
      <dsp:nvSpPr>
        <dsp:cNvPr id="0" name=""/>
        <dsp:cNvSpPr/>
      </dsp:nvSpPr>
      <dsp:spPr>
        <a:xfrm>
          <a:off x="1246888" y="518862"/>
          <a:ext cx="1565636" cy="642312"/>
        </a:xfrm>
        <a:custGeom>
          <a:avLst/>
          <a:gdLst/>
          <a:ahLst/>
          <a:cxnLst/>
          <a:rect l="0" t="0" r="0" b="0"/>
          <a:pathLst>
            <a:path>
              <a:moveTo>
                <a:pt x="1565636" y="0"/>
              </a:moveTo>
              <a:lnTo>
                <a:pt x="1565636" y="321156"/>
              </a:lnTo>
              <a:lnTo>
                <a:pt x="0" y="321156"/>
              </a:lnTo>
              <a:lnTo>
                <a:pt x="0" y="6423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F544D8-BE42-469D-BD7C-35AAAA4BDC49}">
      <dsp:nvSpPr>
        <dsp:cNvPr id="0" name=""/>
        <dsp:cNvSpPr/>
      </dsp:nvSpPr>
      <dsp:spPr>
        <a:xfrm>
          <a:off x="42552" y="1161175"/>
          <a:ext cx="2408671" cy="160578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Periodic reviews at the level of National </a:t>
          </a:r>
          <a:r>
            <a:rPr lang="en-US" sz="1700" kern="1200" dirty="0" err="1"/>
            <a:t>Programme</a:t>
          </a:r>
          <a:r>
            <a:rPr lang="en-US" sz="1700" kern="1200" dirty="0"/>
            <a:t>/ State</a:t>
          </a:r>
        </a:p>
        <a:p>
          <a:pPr marL="0" lvl="0" indent="0" algn="ctr" defTabSz="755650">
            <a:lnSpc>
              <a:spcPct val="90000"/>
            </a:lnSpc>
            <a:spcBef>
              <a:spcPct val="0"/>
            </a:spcBef>
            <a:spcAft>
              <a:spcPct val="35000"/>
            </a:spcAft>
            <a:buNone/>
          </a:pPr>
          <a:r>
            <a:rPr lang="en-US" sz="1700" kern="1200" dirty="0"/>
            <a:t>Internal Audit</a:t>
          </a:r>
        </a:p>
      </dsp:txBody>
      <dsp:txXfrm>
        <a:off x="89584" y="1208207"/>
        <a:ext cx="2314607" cy="1511717"/>
      </dsp:txXfrm>
    </dsp:sp>
    <dsp:sp modelId="{B008BAC6-944A-48E6-A31C-27835D1771E4}">
      <dsp:nvSpPr>
        <dsp:cNvPr id="0" name=""/>
        <dsp:cNvSpPr/>
      </dsp:nvSpPr>
      <dsp:spPr>
        <a:xfrm>
          <a:off x="2812525" y="518862"/>
          <a:ext cx="1565636" cy="642312"/>
        </a:xfrm>
        <a:custGeom>
          <a:avLst/>
          <a:gdLst/>
          <a:ahLst/>
          <a:cxnLst/>
          <a:rect l="0" t="0" r="0" b="0"/>
          <a:pathLst>
            <a:path>
              <a:moveTo>
                <a:pt x="0" y="0"/>
              </a:moveTo>
              <a:lnTo>
                <a:pt x="0" y="321156"/>
              </a:lnTo>
              <a:lnTo>
                <a:pt x="1565636" y="321156"/>
              </a:lnTo>
              <a:lnTo>
                <a:pt x="1565636" y="6423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AE41BC-6A9E-4B33-9F15-AEA3DAB08A1C}">
      <dsp:nvSpPr>
        <dsp:cNvPr id="0" name=""/>
        <dsp:cNvSpPr/>
      </dsp:nvSpPr>
      <dsp:spPr>
        <a:xfrm>
          <a:off x="3173825" y="1161175"/>
          <a:ext cx="2408671" cy="160578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External Financial Audits</a:t>
          </a:r>
        </a:p>
      </dsp:txBody>
      <dsp:txXfrm>
        <a:off x="3220857" y="1208207"/>
        <a:ext cx="2314607" cy="15117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1C0FA-D61F-47EF-8D65-71A46D6B27B9}">
      <dsp:nvSpPr>
        <dsp:cNvPr id="0" name=""/>
        <dsp:cNvSpPr/>
      </dsp:nvSpPr>
      <dsp:spPr>
        <a:xfrm>
          <a:off x="0" y="289455"/>
          <a:ext cx="11819709" cy="12168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a:t>
          </a:r>
          <a:r>
            <a:rPr lang="en-US" sz="2000" b="1" kern="1200" dirty="0"/>
            <a:t>Oversight Committee of India CCM</a:t>
          </a:r>
          <a:r>
            <a:rPr lang="en-US" sz="2000" kern="1200" dirty="0"/>
            <a:t> conducts visits and reviews to oversee the grant implementation during the course of the grant and provide recommendations.</a:t>
          </a:r>
        </a:p>
      </dsp:txBody>
      <dsp:txXfrm>
        <a:off x="59399" y="348854"/>
        <a:ext cx="11700911" cy="1098002"/>
      </dsp:txXfrm>
    </dsp:sp>
    <dsp:sp modelId="{604B30AD-8A2F-4CF7-AAD0-6F0C33BD1F45}">
      <dsp:nvSpPr>
        <dsp:cNvPr id="0" name=""/>
        <dsp:cNvSpPr/>
      </dsp:nvSpPr>
      <dsp:spPr>
        <a:xfrm>
          <a:off x="0" y="1693456"/>
          <a:ext cx="11819709" cy="12168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Local Fund Agent/ Office of Inspector General </a:t>
          </a:r>
          <a:r>
            <a:rPr lang="en-US" sz="2000" kern="1200" dirty="0"/>
            <a:t>of the Global Fund verifies the financial and programmatic achievement. States are visited to verify documents at the facility level. </a:t>
          </a:r>
        </a:p>
      </dsp:txBody>
      <dsp:txXfrm>
        <a:off x="59399" y="1752855"/>
        <a:ext cx="11700911"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FFAC3-3CEE-4705-8812-F15D91001EFA}">
      <dsp:nvSpPr>
        <dsp:cNvPr id="0" name=""/>
        <dsp:cNvSpPr/>
      </dsp:nvSpPr>
      <dsp:spPr>
        <a:xfrm rot="5400000">
          <a:off x="1618782" y="1772499"/>
          <a:ext cx="1349445" cy="153629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937C8E-2966-430F-B891-38367EF46B2D}">
      <dsp:nvSpPr>
        <dsp:cNvPr id="0" name=""/>
        <dsp:cNvSpPr/>
      </dsp:nvSpPr>
      <dsp:spPr>
        <a:xfrm>
          <a:off x="610179" y="259920"/>
          <a:ext cx="2271671" cy="1590096"/>
        </a:xfrm>
        <a:prstGeom prst="roundRect">
          <a:avLst>
            <a:gd name="adj" fmla="val 1667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Publication of EOI</a:t>
          </a:r>
        </a:p>
      </dsp:txBody>
      <dsp:txXfrm>
        <a:off x="687815" y="337556"/>
        <a:ext cx="2116399" cy="1434824"/>
      </dsp:txXfrm>
    </dsp:sp>
    <dsp:sp modelId="{FC5F96DE-FC1A-48D4-BFA1-11E6DA54AEE9}">
      <dsp:nvSpPr>
        <dsp:cNvPr id="0" name=""/>
        <dsp:cNvSpPr/>
      </dsp:nvSpPr>
      <dsp:spPr>
        <a:xfrm>
          <a:off x="2984840" y="338631"/>
          <a:ext cx="7398655" cy="140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a:solidFill>
                <a:schemeClr val="tx1"/>
              </a:solidFill>
            </a:rPr>
            <a:t>EOI published on websites of India CCM &amp; programme divisions</a:t>
          </a:r>
        </a:p>
        <a:p>
          <a:pPr marL="171450" lvl="1" indent="-171450" algn="just" defTabSz="800100">
            <a:lnSpc>
              <a:spcPct val="90000"/>
            </a:lnSpc>
            <a:spcBef>
              <a:spcPct val="0"/>
            </a:spcBef>
            <a:spcAft>
              <a:spcPct val="15000"/>
            </a:spcAft>
            <a:buChar char="•"/>
          </a:pPr>
          <a:r>
            <a:rPr lang="en-US" sz="1800" kern="1200" dirty="0">
              <a:solidFill>
                <a:schemeClr val="tx1"/>
              </a:solidFill>
            </a:rPr>
            <a:t>Applications are invited from interested organizations</a:t>
          </a:r>
        </a:p>
        <a:p>
          <a:pPr marL="171450" lvl="1" indent="-171450" algn="just" defTabSz="800100">
            <a:lnSpc>
              <a:spcPct val="90000"/>
            </a:lnSpc>
            <a:spcBef>
              <a:spcPct val="0"/>
            </a:spcBef>
            <a:spcAft>
              <a:spcPct val="15000"/>
            </a:spcAft>
            <a:buChar char="•"/>
          </a:pPr>
          <a:r>
            <a:rPr lang="en-US" sz="1800" kern="1200" dirty="0">
              <a:solidFill>
                <a:schemeClr val="tx1"/>
              </a:solidFill>
            </a:rPr>
            <a:t>The EOI requests for information on organizational capacity including financial capacity to mitigate any risks, the organizations’ experience and a technical sample proposal based on certain thematic areas</a:t>
          </a:r>
        </a:p>
      </dsp:txBody>
      <dsp:txXfrm>
        <a:off x="2984840" y="338631"/>
        <a:ext cx="7398655" cy="1400120"/>
      </dsp:txXfrm>
    </dsp:sp>
    <dsp:sp modelId="{3B58A937-1FB0-44EF-A7BE-51470D322A6D}">
      <dsp:nvSpPr>
        <dsp:cNvPr id="0" name=""/>
        <dsp:cNvSpPr/>
      </dsp:nvSpPr>
      <dsp:spPr>
        <a:xfrm rot="5400000">
          <a:off x="4283778" y="3657077"/>
          <a:ext cx="1349445" cy="153629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13C315-0CDE-4819-AC8C-A11EC77A34CC}">
      <dsp:nvSpPr>
        <dsp:cNvPr id="0" name=""/>
        <dsp:cNvSpPr/>
      </dsp:nvSpPr>
      <dsp:spPr>
        <a:xfrm>
          <a:off x="3271749" y="2103652"/>
          <a:ext cx="2271671" cy="1590096"/>
        </a:xfrm>
        <a:prstGeom prst="roundRect">
          <a:avLst>
            <a:gd name="adj" fmla="val 1667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Screening Committee</a:t>
          </a:r>
        </a:p>
      </dsp:txBody>
      <dsp:txXfrm>
        <a:off x="3349385" y="2181288"/>
        <a:ext cx="2116399" cy="1434824"/>
      </dsp:txXfrm>
    </dsp:sp>
    <dsp:sp modelId="{250A2735-3675-45E5-BC4B-906FA3C1BFB3}">
      <dsp:nvSpPr>
        <dsp:cNvPr id="0" name=""/>
        <dsp:cNvSpPr/>
      </dsp:nvSpPr>
      <dsp:spPr>
        <a:xfrm>
          <a:off x="5608965" y="2192537"/>
          <a:ext cx="6582866" cy="1282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rPr>
            <a:t>A committee consists of members from all stakeholders</a:t>
          </a:r>
        </a:p>
        <a:p>
          <a:pPr marL="171450" lvl="1" indent="-171450" algn="just" defTabSz="800100">
            <a:lnSpc>
              <a:spcPct val="90000"/>
            </a:lnSpc>
            <a:spcBef>
              <a:spcPct val="0"/>
            </a:spcBef>
            <a:spcAft>
              <a:spcPct val="15000"/>
            </a:spcAft>
            <a:buChar char="•"/>
          </a:pPr>
          <a:r>
            <a:rPr lang="en-US" sz="1800" kern="1200" dirty="0">
              <a:solidFill>
                <a:schemeClr val="tx1"/>
              </a:solidFill>
            </a:rPr>
            <a:t>The committee examines the EOIs received and suggest its recommendations based of pre defined eligibility criteria on selection of Non Government PRs</a:t>
          </a:r>
        </a:p>
      </dsp:txBody>
      <dsp:txXfrm>
        <a:off x="5608965" y="2192537"/>
        <a:ext cx="6582866" cy="1282088"/>
      </dsp:txXfrm>
    </dsp:sp>
    <dsp:sp modelId="{B857CF8A-64FF-4B7B-B5AC-FB6EF23E6E27}">
      <dsp:nvSpPr>
        <dsp:cNvPr id="0" name=""/>
        <dsp:cNvSpPr/>
      </dsp:nvSpPr>
      <dsp:spPr>
        <a:xfrm>
          <a:off x="5755301" y="3841993"/>
          <a:ext cx="2271671" cy="1590096"/>
        </a:xfrm>
        <a:prstGeom prst="roundRect">
          <a:avLst>
            <a:gd name="adj" fmla="val 1667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India CCM</a:t>
          </a:r>
        </a:p>
      </dsp:txBody>
      <dsp:txXfrm>
        <a:off x="5832937" y="3919629"/>
        <a:ext cx="2116399" cy="1434824"/>
      </dsp:txXfrm>
    </dsp:sp>
    <dsp:sp modelId="{F01B2E5C-EFB3-4735-A108-6B25D1A7AE4E}">
      <dsp:nvSpPr>
        <dsp:cNvPr id="0" name=""/>
        <dsp:cNvSpPr/>
      </dsp:nvSpPr>
      <dsp:spPr>
        <a:xfrm>
          <a:off x="8243445" y="4100646"/>
          <a:ext cx="3948553" cy="1051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rPr>
            <a:t>The recommendations of the committee are put forth to the CCM for inputs and concurrence. </a:t>
          </a:r>
        </a:p>
        <a:p>
          <a:pPr marL="171450" lvl="1" indent="-171450" algn="l" defTabSz="800100">
            <a:lnSpc>
              <a:spcPct val="90000"/>
            </a:lnSpc>
            <a:spcBef>
              <a:spcPct val="0"/>
            </a:spcBef>
            <a:spcAft>
              <a:spcPct val="15000"/>
            </a:spcAft>
            <a:buChar char="•"/>
          </a:pPr>
          <a:r>
            <a:rPr lang="en-IN" sz="1800" kern="1200" dirty="0">
              <a:solidFill>
                <a:schemeClr val="tx1"/>
              </a:solidFill>
            </a:rPr>
            <a:t>CCMs endorse the Non Govt. PRs</a:t>
          </a:r>
          <a:r>
            <a:rPr lang="en-IN" sz="1400" kern="1200" dirty="0">
              <a:solidFill>
                <a:schemeClr val="tx1"/>
              </a:solidFill>
            </a:rPr>
            <a:t>.</a:t>
          </a:r>
          <a:endParaRPr lang="en-US" sz="1400" kern="1200" dirty="0">
            <a:solidFill>
              <a:schemeClr val="tx1"/>
            </a:solidFill>
          </a:endParaRPr>
        </a:p>
      </dsp:txBody>
      <dsp:txXfrm>
        <a:off x="8243445" y="4100646"/>
        <a:ext cx="3948553" cy="10518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6821E4-B228-4911-930F-B4C6A3C67DEB}">
      <dsp:nvSpPr>
        <dsp:cNvPr id="0" name=""/>
        <dsp:cNvSpPr/>
      </dsp:nvSpPr>
      <dsp:spPr>
        <a:xfrm rot="5400000">
          <a:off x="439901" y="1602117"/>
          <a:ext cx="1377807" cy="156858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4193E0-DA41-4121-9C48-BB008DDBCEC8}">
      <dsp:nvSpPr>
        <dsp:cNvPr id="0" name=""/>
        <dsp:cNvSpPr/>
      </dsp:nvSpPr>
      <dsp:spPr>
        <a:xfrm>
          <a:off x="0" y="0"/>
          <a:ext cx="2319416" cy="162351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Community and Stakeholder consultations</a:t>
          </a:r>
        </a:p>
      </dsp:txBody>
      <dsp:txXfrm>
        <a:off x="79268" y="79268"/>
        <a:ext cx="2160880" cy="1464980"/>
      </dsp:txXfrm>
    </dsp:sp>
    <dsp:sp modelId="{CBC2F014-91D7-4850-8597-B0400B0AF47B}">
      <dsp:nvSpPr>
        <dsp:cNvPr id="0" name=""/>
        <dsp:cNvSpPr/>
      </dsp:nvSpPr>
      <dsp:spPr>
        <a:xfrm>
          <a:off x="2586204" y="143162"/>
          <a:ext cx="6530161" cy="1312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a:t>Multiple consultations are held by the </a:t>
          </a:r>
          <a:r>
            <a:rPr lang="en-US" sz="2000" kern="1200" dirty="0" err="1"/>
            <a:t>programme</a:t>
          </a:r>
          <a:r>
            <a:rPr lang="en-US" sz="2000" kern="1200" dirty="0"/>
            <a:t> divisions and the India CCM Secretariat to gather inputs from all stakeholders</a:t>
          </a:r>
        </a:p>
      </dsp:txBody>
      <dsp:txXfrm>
        <a:off x="2586204" y="143162"/>
        <a:ext cx="6530161" cy="1312197"/>
      </dsp:txXfrm>
    </dsp:sp>
    <dsp:sp modelId="{689F8CB3-1DAA-492B-A019-9692C6578788}">
      <dsp:nvSpPr>
        <dsp:cNvPr id="0" name=""/>
        <dsp:cNvSpPr/>
      </dsp:nvSpPr>
      <dsp:spPr>
        <a:xfrm rot="5400000">
          <a:off x="3445028" y="3403872"/>
          <a:ext cx="1377807" cy="156858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D5FE8B-49B8-4B12-9CBD-6DE65D329989}">
      <dsp:nvSpPr>
        <dsp:cNvPr id="0" name=""/>
        <dsp:cNvSpPr/>
      </dsp:nvSpPr>
      <dsp:spPr>
        <a:xfrm>
          <a:off x="2003353" y="1926491"/>
          <a:ext cx="2319416" cy="162351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Disease Specific Technical Committee meetings</a:t>
          </a:r>
        </a:p>
      </dsp:txBody>
      <dsp:txXfrm>
        <a:off x="2082621" y="2005759"/>
        <a:ext cx="2160880" cy="1464980"/>
      </dsp:txXfrm>
    </dsp:sp>
    <dsp:sp modelId="{96F0D115-D81D-4F21-A92B-4C927DD9EC47}">
      <dsp:nvSpPr>
        <dsp:cNvPr id="0" name=""/>
        <dsp:cNvSpPr/>
      </dsp:nvSpPr>
      <dsp:spPr>
        <a:xfrm>
          <a:off x="4299736" y="1880308"/>
          <a:ext cx="7579629" cy="1576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a:t>The committee consists of members from the national programme, multilateral and bilateral partners, civil society and community members.</a:t>
          </a:r>
        </a:p>
        <a:p>
          <a:pPr marL="228600" lvl="1" indent="-228600" algn="just" defTabSz="889000">
            <a:lnSpc>
              <a:spcPct val="90000"/>
            </a:lnSpc>
            <a:spcBef>
              <a:spcPct val="0"/>
            </a:spcBef>
            <a:spcAft>
              <a:spcPct val="15000"/>
            </a:spcAft>
            <a:buChar char="•"/>
          </a:pPr>
          <a:r>
            <a:rPr lang="en-US" sz="2000" kern="1200" dirty="0"/>
            <a:t>Scope is to firm up the priority areas of implementation  &amp; develop the funding request consultatively and inclusively</a:t>
          </a:r>
        </a:p>
      </dsp:txBody>
      <dsp:txXfrm>
        <a:off x="4299736" y="1880308"/>
        <a:ext cx="7579629" cy="1576802"/>
      </dsp:txXfrm>
    </dsp:sp>
    <dsp:sp modelId="{AFC4E992-CE82-47B4-9C19-A6F3FA086A50}">
      <dsp:nvSpPr>
        <dsp:cNvPr id="0" name=""/>
        <dsp:cNvSpPr/>
      </dsp:nvSpPr>
      <dsp:spPr>
        <a:xfrm>
          <a:off x="5076391" y="3708587"/>
          <a:ext cx="2319416" cy="162351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India Country Coordinating Mechanism</a:t>
          </a:r>
        </a:p>
      </dsp:txBody>
      <dsp:txXfrm>
        <a:off x="5155659" y="3787855"/>
        <a:ext cx="2160880" cy="1464980"/>
      </dsp:txXfrm>
    </dsp:sp>
    <dsp:sp modelId="{90FCF348-CCB1-4FB2-AB64-49F1929E5F8D}">
      <dsp:nvSpPr>
        <dsp:cNvPr id="0" name=""/>
        <dsp:cNvSpPr/>
      </dsp:nvSpPr>
      <dsp:spPr>
        <a:xfrm>
          <a:off x="7415851" y="4000720"/>
          <a:ext cx="4603695" cy="97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Final endorsement of funding request including PR wise allocations</a:t>
          </a:r>
        </a:p>
      </dsp:txBody>
      <dsp:txXfrm>
        <a:off x="7415851" y="4000720"/>
        <a:ext cx="4603695" cy="9765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52430-4C35-4B6F-93C4-C3994B7D81B2}" type="datetimeFigureOut">
              <a:rPr lang="en-US" smtClean="0"/>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BA8408-0655-43E2-823B-9D2D82E19D3D}" type="slidenum">
              <a:rPr lang="en-US" smtClean="0"/>
              <a:t>‹#›</a:t>
            </a:fld>
            <a:endParaRPr lang="en-US"/>
          </a:p>
        </p:txBody>
      </p:sp>
    </p:spTree>
    <p:extLst>
      <p:ext uri="{BB962C8B-B14F-4D97-AF65-F5344CB8AC3E}">
        <p14:creationId xmlns:p14="http://schemas.microsoft.com/office/powerpoint/2010/main" val="115619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698A896-C084-42B0-8BAE-DE37158CE483}" type="slidenum">
              <a:rPr lang="en-US" smtClean="0"/>
              <a:pPr/>
              <a:t>26</a:t>
            </a:fld>
            <a:endParaRPr lang="en-US"/>
          </a:p>
        </p:txBody>
      </p:sp>
    </p:spTree>
    <p:extLst>
      <p:ext uri="{BB962C8B-B14F-4D97-AF65-F5344CB8AC3E}">
        <p14:creationId xmlns:p14="http://schemas.microsoft.com/office/powerpoint/2010/main" val="2239720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698A896-C084-42B0-8BAE-DE37158CE483}" type="slidenum">
              <a:rPr lang="en-US" smtClean="0"/>
              <a:pPr/>
              <a:t>27</a:t>
            </a:fld>
            <a:endParaRPr lang="en-US"/>
          </a:p>
        </p:txBody>
      </p:sp>
    </p:spTree>
    <p:extLst>
      <p:ext uri="{BB962C8B-B14F-4D97-AF65-F5344CB8AC3E}">
        <p14:creationId xmlns:p14="http://schemas.microsoft.com/office/powerpoint/2010/main" val="901464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698A896-C084-42B0-8BAE-DE37158CE483}" type="slidenum">
              <a:rPr lang="en-US" smtClean="0"/>
              <a:pPr/>
              <a:t>28</a:t>
            </a:fld>
            <a:endParaRPr lang="en-US"/>
          </a:p>
        </p:txBody>
      </p:sp>
    </p:spTree>
    <p:extLst>
      <p:ext uri="{BB962C8B-B14F-4D97-AF65-F5344CB8AC3E}">
        <p14:creationId xmlns:p14="http://schemas.microsoft.com/office/powerpoint/2010/main" val="4187389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F09AB5E6-1F34-470F-A2EB-A4FFBA42CA43}"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211944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09AB5E6-1F34-470F-A2EB-A4FFBA42CA43}"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195301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09AB5E6-1F34-470F-A2EB-A4FFBA42CA43}"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388673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09AB5E6-1F34-470F-A2EB-A4FFBA42CA43}"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388705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AB5E6-1F34-470F-A2EB-A4FFBA42CA43}"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170475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F09AB5E6-1F34-470F-A2EB-A4FFBA42CA43}"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62760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F09AB5E6-1F34-470F-A2EB-A4FFBA42CA43}" type="datetimeFigureOut">
              <a:rPr lang="en-US" smtClean="0"/>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135423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F09AB5E6-1F34-470F-A2EB-A4FFBA42CA43}" type="datetimeFigureOut">
              <a:rPr lang="en-US" smtClean="0"/>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204873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AB5E6-1F34-470F-A2EB-A4FFBA42CA43}" type="datetimeFigureOut">
              <a:rPr lang="en-US" smtClean="0"/>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973363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9AB5E6-1F34-470F-A2EB-A4FFBA42CA43}"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247877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9AB5E6-1F34-470F-A2EB-A4FFBA42CA43}"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C6580-32E2-40D5-812D-EA6EF0DAECE3}" type="slidenum">
              <a:rPr lang="en-US" smtClean="0"/>
              <a:t>‹#›</a:t>
            </a:fld>
            <a:endParaRPr lang="en-US"/>
          </a:p>
        </p:txBody>
      </p:sp>
    </p:spTree>
    <p:extLst>
      <p:ext uri="{BB962C8B-B14F-4D97-AF65-F5344CB8AC3E}">
        <p14:creationId xmlns:p14="http://schemas.microsoft.com/office/powerpoint/2010/main" val="173367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AB5E6-1F34-470F-A2EB-A4FFBA42CA43}" type="datetimeFigureOut">
              <a:rPr lang="en-US" smtClean="0"/>
              <a:t>8/14/2023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C6580-32E2-40D5-812D-EA6EF0DAECE3}" type="slidenum">
              <a:rPr lang="en-US" smtClean="0"/>
              <a:t>‹#›</a:t>
            </a:fld>
            <a:endParaRPr lang="en-US"/>
          </a:p>
        </p:txBody>
      </p:sp>
    </p:spTree>
    <p:extLst>
      <p:ext uri="{BB962C8B-B14F-4D97-AF65-F5344CB8AC3E}">
        <p14:creationId xmlns:p14="http://schemas.microsoft.com/office/powerpoint/2010/main" val="120798726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iccmsect-mohfw@gov.in"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ctrTitle"/>
          </p:nvPr>
        </p:nvSpPr>
        <p:spPr>
          <a:xfrm>
            <a:off x="0" y="1295400"/>
            <a:ext cx="12481560" cy="2514600"/>
          </a:xfrm>
        </p:spPr>
        <p:txBody>
          <a:bodyPr>
            <a:normAutofit fontScale="90000"/>
          </a:bodyPr>
          <a:lstStyle/>
          <a:p>
            <a:pPr eaLnBrk="1" hangingPunct="1"/>
            <a:r>
              <a:rPr lang="en-US" altLang="en-US" dirty="0">
                <a:solidFill>
                  <a:schemeClr val="accent1">
                    <a:lumMod val="75000"/>
                  </a:schemeClr>
                </a:solidFill>
              </a:rPr>
              <a:t>The Global Fund Grant </a:t>
            </a:r>
            <a:br>
              <a:rPr lang="en-US" altLang="en-US" dirty="0">
                <a:solidFill>
                  <a:schemeClr val="accent1">
                    <a:lumMod val="75000"/>
                  </a:schemeClr>
                </a:solidFill>
              </a:rPr>
            </a:br>
            <a:r>
              <a:rPr lang="en-US" altLang="en-US" dirty="0">
                <a:solidFill>
                  <a:schemeClr val="accent1">
                    <a:lumMod val="75000"/>
                  </a:schemeClr>
                </a:solidFill>
              </a:rPr>
              <a:t>for TB, HIV/AIDS &amp; Malaria</a:t>
            </a:r>
            <a:r>
              <a:rPr lang="en-US" altLang="en-US" b="1" dirty="0">
                <a:solidFill>
                  <a:schemeClr val="accent1">
                    <a:lumMod val="75000"/>
                  </a:schemeClr>
                </a:solidFill>
              </a:rPr>
              <a:t> </a:t>
            </a:r>
            <a:br>
              <a:rPr lang="en-US" altLang="en-US" b="1" dirty="0"/>
            </a:br>
            <a:endParaRPr lang="en-US" altLang="en-US" dirty="0"/>
          </a:p>
        </p:txBody>
      </p:sp>
      <p:sp>
        <p:nvSpPr>
          <p:cNvPr id="14338" name="Subtitle 2"/>
          <p:cNvSpPr>
            <a:spLocks noGrp="1"/>
          </p:cNvSpPr>
          <p:nvPr>
            <p:ph type="subTitle" idx="1"/>
          </p:nvPr>
        </p:nvSpPr>
        <p:spPr>
          <a:xfrm>
            <a:off x="1005840" y="4191000"/>
            <a:ext cx="10820400" cy="1828800"/>
          </a:xfrm>
        </p:spPr>
        <p:txBody>
          <a:bodyPr rtlCol="0">
            <a:normAutofit/>
          </a:bodyPr>
          <a:lstStyle/>
          <a:p>
            <a:pPr>
              <a:defRPr/>
            </a:pPr>
            <a:r>
              <a:rPr lang="en-US" b="1" dirty="0"/>
              <a:t>89</a:t>
            </a:r>
            <a:r>
              <a:rPr lang="en-US" b="1" baseline="30000" dirty="0"/>
              <a:t>th</a:t>
            </a:r>
            <a:r>
              <a:rPr lang="en-US" b="1" dirty="0"/>
              <a:t> Meeting of India CCM under chairpersonship of</a:t>
            </a:r>
          </a:p>
          <a:p>
            <a:pPr>
              <a:defRPr/>
            </a:pPr>
            <a:r>
              <a:rPr lang="en-US" b="1" dirty="0"/>
              <a:t>Shri </a:t>
            </a:r>
            <a:r>
              <a:rPr lang="en-US" b="1" dirty="0" err="1"/>
              <a:t>Sudhansh</a:t>
            </a:r>
            <a:r>
              <a:rPr lang="en-US" b="1" dirty="0"/>
              <a:t> Pant, Secretary HFW </a:t>
            </a:r>
          </a:p>
          <a:p>
            <a:pPr>
              <a:defRPr/>
            </a:pPr>
            <a:r>
              <a:rPr lang="en-US" b="1" dirty="0"/>
              <a:t>14</a:t>
            </a:r>
            <a:r>
              <a:rPr lang="en-US" b="1" baseline="30000" dirty="0"/>
              <a:t>th</a:t>
            </a:r>
            <a:r>
              <a:rPr lang="en-US" b="1" dirty="0"/>
              <a:t> August 2023</a:t>
            </a:r>
          </a:p>
        </p:txBody>
      </p:sp>
    </p:spTree>
    <p:extLst>
      <p:ext uri="{BB962C8B-B14F-4D97-AF65-F5344CB8AC3E}">
        <p14:creationId xmlns:p14="http://schemas.microsoft.com/office/powerpoint/2010/main" val="389104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442438"/>
            <a:ext cx="12288981" cy="1882775"/>
          </a:xfrm>
        </p:spPr>
        <p:txBody>
          <a:bodyPr>
            <a:noAutofit/>
          </a:bodyPr>
          <a:lstStyle/>
          <a:p>
            <a:pPr algn="ctr">
              <a:defRPr/>
            </a:pPr>
            <a:r>
              <a:rPr lang="en-IN" sz="5400" dirty="0">
                <a:solidFill>
                  <a:schemeClr val="accent1">
                    <a:lumMod val="75000"/>
                  </a:schemeClr>
                </a:solidFill>
              </a:rPr>
              <a:t>Global Fund Priority Area Identification process</a:t>
            </a:r>
          </a:p>
        </p:txBody>
      </p:sp>
    </p:spTree>
    <p:extLst>
      <p:ext uri="{BB962C8B-B14F-4D97-AF65-F5344CB8AC3E}">
        <p14:creationId xmlns:p14="http://schemas.microsoft.com/office/powerpoint/2010/main" val="8632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0247" y="36095"/>
            <a:ext cx="11739957" cy="1097915"/>
          </a:xfrm>
        </p:spPr>
        <p:txBody>
          <a:bodyPr/>
          <a:lstStyle/>
          <a:p>
            <a:pPr algn="ctr"/>
            <a:r>
              <a:rPr lang="en-US" dirty="0">
                <a:solidFill>
                  <a:schemeClr val="accent1">
                    <a:lumMod val="75000"/>
                  </a:schemeClr>
                </a:solidFill>
              </a:rPr>
              <a:t>Process of selection of Priority thematic areas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727418"/>
              </p:ext>
            </p:extLst>
          </p:nvPr>
        </p:nvGraphicFramePr>
        <p:xfrm>
          <a:off x="0" y="1134010"/>
          <a:ext cx="12019547" cy="5332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141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1">
                    <a:lumMod val="75000"/>
                  </a:schemeClr>
                </a:solidFill>
              </a:rPr>
              <a:t>Funding Request endorsement</a:t>
            </a:r>
          </a:p>
        </p:txBody>
      </p:sp>
      <p:sp>
        <p:nvSpPr>
          <p:cNvPr id="3" name="Content Placeholder 2"/>
          <p:cNvSpPr>
            <a:spLocks noGrp="1"/>
          </p:cNvSpPr>
          <p:nvPr>
            <p:ph idx="1"/>
          </p:nvPr>
        </p:nvSpPr>
        <p:spPr/>
        <p:txBody>
          <a:bodyPr>
            <a:normAutofit lnSpcReduction="10000"/>
          </a:bodyPr>
          <a:lstStyle/>
          <a:p>
            <a:r>
              <a:rPr lang="en-US" dirty="0"/>
              <a:t>The funding request developed in accordance with the inputs and under guidance of Disease specific Technical Committees by NACO, CTD and NCVBDC is approved by respective </a:t>
            </a:r>
            <a:r>
              <a:rPr lang="en-US" dirty="0" err="1"/>
              <a:t>programme</a:t>
            </a:r>
            <a:r>
              <a:rPr lang="en-US" dirty="0"/>
              <a:t> leadership and then put up to ICCM for its endorsement</a:t>
            </a:r>
          </a:p>
          <a:p>
            <a:r>
              <a:rPr lang="en-US" dirty="0"/>
              <a:t>The funding request including PR wise budget allocation and activities was endorsed by India Country Coordinating Mechanism in its 88</a:t>
            </a:r>
            <a:r>
              <a:rPr lang="en-US" baseline="30000" dirty="0"/>
              <a:t>th</a:t>
            </a:r>
            <a:r>
              <a:rPr lang="en-US" dirty="0"/>
              <a:t> meeting held on 25</a:t>
            </a:r>
            <a:r>
              <a:rPr lang="en-US" baseline="30000" dirty="0"/>
              <a:t>th</a:t>
            </a:r>
            <a:r>
              <a:rPr lang="en-US" dirty="0"/>
              <a:t> May 2023 under chairpersonship of Secretary, Health / Chair, I-CCM</a:t>
            </a:r>
          </a:p>
          <a:p>
            <a:r>
              <a:rPr lang="en-US" dirty="0"/>
              <a:t>Since the Ministry asked for reworking on NGPR selection and priority areas, the process of </a:t>
            </a:r>
            <a:r>
              <a:rPr lang="en-US" dirty="0" err="1"/>
              <a:t>EoI</a:t>
            </a:r>
            <a:r>
              <a:rPr lang="en-US" dirty="0"/>
              <a:t> was repeated and revised concept notes are placed before ICCM in 89</a:t>
            </a:r>
            <a:r>
              <a:rPr lang="en-US" baseline="30000" dirty="0"/>
              <a:t>th</a:t>
            </a:r>
            <a:r>
              <a:rPr lang="en-US" dirty="0"/>
              <a:t> meeting convened on 14</a:t>
            </a:r>
            <a:r>
              <a:rPr lang="en-US" baseline="30000" dirty="0"/>
              <a:t>th</a:t>
            </a:r>
            <a:r>
              <a:rPr lang="en-US" dirty="0"/>
              <a:t> August 2023</a:t>
            </a:r>
          </a:p>
        </p:txBody>
      </p:sp>
    </p:spTree>
    <p:extLst>
      <p:ext uri="{BB962C8B-B14F-4D97-AF65-F5344CB8AC3E}">
        <p14:creationId xmlns:p14="http://schemas.microsoft.com/office/powerpoint/2010/main" val="345703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AGENDA WISE DISCUSSIONS</a:t>
            </a:r>
          </a:p>
        </p:txBody>
      </p:sp>
      <p:sp>
        <p:nvSpPr>
          <p:cNvPr id="5" name="Text Placeholder 4"/>
          <p:cNvSpPr>
            <a:spLocks noGrp="1"/>
          </p:cNvSpPr>
          <p:nvPr>
            <p:ph type="body" idx="1"/>
          </p:nvPr>
        </p:nvSpPr>
        <p:spPr/>
        <p:txBody>
          <a:bodyPr/>
          <a:lstStyle/>
          <a:p>
            <a:endParaRPr lang="en-IN"/>
          </a:p>
        </p:txBody>
      </p:sp>
    </p:spTree>
    <p:extLst>
      <p:ext uri="{BB962C8B-B14F-4D97-AF65-F5344CB8AC3E}">
        <p14:creationId xmlns:p14="http://schemas.microsoft.com/office/powerpoint/2010/main" val="259498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7AA1-6431-3E03-32A3-6C38585391EF}"/>
              </a:ext>
            </a:extLst>
          </p:cNvPr>
          <p:cNvSpPr>
            <a:spLocks noGrp="1"/>
          </p:cNvSpPr>
          <p:nvPr>
            <p:ph type="ctrTitle"/>
          </p:nvPr>
        </p:nvSpPr>
        <p:spPr>
          <a:solidFill>
            <a:schemeClr val="accent1">
              <a:lumMod val="40000"/>
              <a:lumOff val="60000"/>
            </a:schemeClr>
          </a:solidFill>
        </p:spPr>
        <p:txBody>
          <a:bodyPr>
            <a:normAutofit/>
          </a:bodyPr>
          <a:lstStyle/>
          <a:p>
            <a:pPr algn="l"/>
            <a:r>
              <a:rPr lang="en-IN" sz="4000" dirty="0">
                <a:latin typeface="+mn-lt"/>
                <a:cs typeface="Arial" panose="020B0604020202020204" pitchFamily="34" charset="0"/>
              </a:rPr>
              <a:t>Agenda1--Action taken on agenda points and endorsement of Minutes of Meeting </a:t>
            </a:r>
            <a:r>
              <a:rPr lang="en-US" sz="4000" dirty="0">
                <a:effectLst/>
                <a:latin typeface="+mn-lt"/>
                <a:ea typeface="Arial MT"/>
                <a:cs typeface="Arial" panose="020B0604020202020204" pitchFamily="34" charset="0"/>
              </a:rPr>
              <a:t>of</a:t>
            </a:r>
            <a:r>
              <a:rPr lang="en-US" sz="4000" spc="-55" dirty="0">
                <a:effectLst/>
                <a:latin typeface="+mn-lt"/>
                <a:ea typeface="Arial MT"/>
                <a:cs typeface="Arial" panose="020B0604020202020204" pitchFamily="34" charset="0"/>
              </a:rPr>
              <a:t> </a:t>
            </a:r>
            <a:r>
              <a:rPr lang="en-US" sz="4000" dirty="0">
                <a:effectLst/>
                <a:latin typeface="+mn-lt"/>
                <a:ea typeface="Arial MT"/>
                <a:cs typeface="Arial" panose="020B0604020202020204" pitchFamily="34" charset="0"/>
              </a:rPr>
              <a:t>88th</a:t>
            </a:r>
            <a:r>
              <a:rPr lang="en-US" sz="4000" spc="115" dirty="0">
                <a:effectLst/>
                <a:latin typeface="+mn-lt"/>
                <a:ea typeface="Arial MT"/>
                <a:cs typeface="Arial" panose="020B0604020202020204" pitchFamily="34" charset="0"/>
              </a:rPr>
              <a:t> </a:t>
            </a:r>
            <a:r>
              <a:rPr lang="en-US" sz="4000" dirty="0">
                <a:effectLst/>
                <a:latin typeface="+mn-lt"/>
                <a:ea typeface="Arial MT"/>
                <a:cs typeface="Arial" panose="020B0604020202020204" pitchFamily="34" charset="0"/>
              </a:rPr>
              <a:t>meeting</a:t>
            </a:r>
            <a:r>
              <a:rPr lang="en-US" sz="4000" spc="75" dirty="0">
                <a:effectLst/>
                <a:latin typeface="+mn-lt"/>
                <a:ea typeface="Arial MT"/>
                <a:cs typeface="Arial" panose="020B0604020202020204" pitchFamily="34" charset="0"/>
              </a:rPr>
              <a:t> </a:t>
            </a:r>
            <a:r>
              <a:rPr lang="en-US" sz="4000" dirty="0">
                <a:effectLst/>
                <a:latin typeface="+mn-lt"/>
                <a:ea typeface="Arial MT"/>
                <a:cs typeface="Arial" panose="020B0604020202020204" pitchFamily="34" charset="0"/>
              </a:rPr>
              <a:t>of</a:t>
            </a:r>
            <a:r>
              <a:rPr lang="en-US" sz="4000" spc="-55" dirty="0">
                <a:effectLst/>
                <a:latin typeface="+mn-lt"/>
                <a:ea typeface="Arial MT"/>
                <a:cs typeface="Arial" panose="020B0604020202020204" pitchFamily="34" charset="0"/>
              </a:rPr>
              <a:t> </a:t>
            </a:r>
            <a:r>
              <a:rPr lang="en-US" sz="4000" dirty="0">
                <a:effectLst/>
                <a:latin typeface="+mn-lt"/>
                <a:ea typeface="Arial MT"/>
                <a:cs typeface="Arial" panose="020B0604020202020204" pitchFamily="34" charset="0"/>
              </a:rPr>
              <a:t>India</a:t>
            </a:r>
            <a:r>
              <a:rPr lang="en-US" sz="4000" spc="-10" dirty="0">
                <a:effectLst/>
                <a:latin typeface="+mn-lt"/>
                <a:ea typeface="Arial MT"/>
                <a:cs typeface="Arial" panose="020B0604020202020204" pitchFamily="34" charset="0"/>
              </a:rPr>
              <a:t> </a:t>
            </a:r>
            <a:r>
              <a:rPr lang="en-US" sz="4000" dirty="0">
                <a:effectLst/>
                <a:latin typeface="+mn-lt"/>
                <a:ea typeface="Arial MT"/>
                <a:cs typeface="Arial" panose="020B0604020202020204" pitchFamily="34" charset="0"/>
              </a:rPr>
              <a:t>CCM</a:t>
            </a:r>
            <a:r>
              <a:rPr lang="en-IN" sz="4000" dirty="0">
                <a:latin typeface="+mn-lt"/>
                <a:cs typeface="Arial" panose="020B0604020202020204" pitchFamily="34" charset="0"/>
              </a:rPr>
              <a:t> dated 25</a:t>
            </a:r>
            <a:r>
              <a:rPr lang="en-IN" sz="4000" baseline="30000" dirty="0">
                <a:latin typeface="+mn-lt"/>
                <a:cs typeface="Arial" panose="020B0604020202020204" pitchFamily="34" charset="0"/>
              </a:rPr>
              <a:t>th</a:t>
            </a:r>
            <a:r>
              <a:rPr lang="en-IN" sz="4000" dirty="0">
                <a:latin typeface="+mn-lt"/>
                <a:cs typeface="Arial" panose="020B0604020202020204" pitchFamily="34" charset="0"/>
              </a:rPr>
              <a:t> May 2023</a:t>
            </a:r>
          </a:p>
        </p:txBody>
      </p:sp>
      <p:sp>
        <p:nvSpPr>
          <p:cNvPr id="3" name="Subtitle 2">
            <a:extLst>
              <a:ext uri="{FF2B5EF4-FFF2-40B4-BE49-F238E27FC236}">
                <a16:creationId xmlns:a16="http://schemas.microsoft.com/office/drawing/2014/main" id="{3C6B64A4-BB16-C65F-AB7A-52C64CA0ADEA}"/>
              </a:ext>
            </a:extLst>
          </p:cNvPr>
          <p:cNvSpPr>
            <a:spLocks noGrp="1"/>
          </p:cNvSpPr>
          <p:nvPr>
            <p:ph type="subTitle" idx="1"/>
          </p:nvPr>
        </p:nvSpPr>
        <p:spPr>
          <a:xfrm>
            <a:off x="1524000" y="4368800"/>
            <a:ext cx="9144000" cy="889000"/>
          </a:xfrm>
        </p:spPr>
        <p:txBody>
          <a:bodyPr/>
          <a:lstStyle/>
          <a:p>
            <a:pPr algn="r"/>
            <a:endParaRPr lang="en-IN" dirty="0"/>
          </a:p>
        </p:txBody>
      </p:sp>
    </p:spTree>
    <p:extLst>
      <p:ext uri="{BB962C8B-B14F-4D97-AF65-F5344CB8AC3E}">
        <p14:creationId xmlns:p14="http://schemas.microsoft.com/office/powerpoint/2010/main" val="1313257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05FB-50F0-5AED-7CAA-4CC03F784F88}"/>
              </a:ext>
            </a:extLst>
          </p:cNvPr>
          <p:cNvSpPr>
            <a:spLocks noGrp="1"/>
          </p:cNvSpPr>
          <p:nvPr>
            <p:ph type="title"/>
          </p:nvPr>
        </p:nvSpPr>
        <p:spPr>
          <a:xfrm rot="10800000" flipV="1">
            <a:off x="838200" y="319405"/>
            <a:ext cx="10515600" cy="692648"/>
          </a:xfrm>
          <a:solidFill>
            <a:schemeClr val="accent1">
              <a:lumMod val="60000"/>
              <a:lumOff val="40000"/>
            </a:schemeClr>
          </a:solidFill>
        </p:spPr>
        <p:txBody>
          <a:bodyPr>
            <a:normAutofit/>
          </a:bodyPr>
          <a:lstStyle/>
          <a:p>
            <a:r>
              <a:rPr lang="en-US" sz="3600" dirty="0" err="1">
                <a:latin typeface="Arial" panose="020B0604020202020204" pitchFamily="34" charset="0"/>
                <a:cs typeface="Arial" panose="020B0604020202020204" pitchFamily="34" charset="0"/>
              </a:rPr>
              <a:t>Actionables</a:t>
            </a:r>
            <a:r>
              <a:rPr lang="en-US" sz="3600" dirty="0">
                <a:latin typeface="Arial" panose="020B0604020202020204" pitchFamily="34" charset="0"/>
                <a:cs typeface="Arial" panose="020B0604020202020204" pitchFamily="34" charset="0"/>
              </a:rPr>
              <a:t> from </a:t>
            </a:r>
            <a:r>
              <a:rPr lang="en-US" sz="3600" dirty="0">
                <a:effectLst/>
                <a:latin typeface="Arial" panose="020B0604020202020204" pitchFamily="34" charset="0"/>
                <a:ea typeface="Arial MT"/>
                <a:cs typeface="Arial" panose="020B0604020202020204" pitchFamily="34" charset="0"/>
              </a:rPr>
              <a:t>88th</a:t>
            </a:r>
            <a:r>
              <a:rPr lang="en-US" sz="3600" spc="115" dirty="0">
                <a:effectLst/>
                <a:latin typeface="Arial" panose="020B0604020202020204" pitchFamily="34" charset="0"/>
                <a:ea typeface="Arial MT"/>
                <a:cs typeface="Arial" panose="020B0604020202020204" pitchFamily="34" charset="0"/>
              </a:rPr>
              <a:t> </a:t>
            </a:r>
            <a:r>
              <a:rPr lang="en-US" sz="3600" dirty="0">
                <a:effectLst/>
                <a:latin typeface="Arial" panose="020B0604020202020204" pitchFamily="34" charset="0"/>
                <a:ea typeface="Arial MT"/>
                <a:cs typeface="Arial" panose="020B0604020202020204" pitchFamily="34" charset="0"/>
              </a:rPr>
              <a:t>meeting</a:t>
            </a:r>
            <a:r>
              <a:rPr lang="en-US" sz="3600" spc="75" dirty="0">
                <a:effectLst/>
                <a:latin typeface="Arial" panose="020B0604020202020204" pitchFamily="34" charset="0"/>
                <a:ea typeface="Arial MT"/>
                <a:cs typeface="Arial" panose="020B0604020202020204" pitchFamily="34" charset="0"/>
              </a:rPr>
              <a:t> </a:t>
            </a:r>
            <a:r>
              <a:rPr lang="en-US" sz="3600" dirty="0">
                <a:effectLst/>
                <a:latin typeface="Arial" panose="020B0604020202020204" pitchFamily="34" charset="0"/>
                <a:ea typeface="Arial MT"/>
                <a:cs typeface="Arial" panose="020B0604020202020204" pitchFamily="34" charset="0"/>
              </a:rPr>
              <a:t>of</a:t>
            </a:r>
            <a:r>
              <a:rPr lang="en-US" sz="3600" spc="-55" dirty="0">
                <a:effectLst/>
                <a:latin typeface="Arial" panose="020B0604020202020204" pitchFamily="34" charset="0"/>
                <a:ea typeface="Arial MT"/>
                <a:cs typeface="Arial" panose="020B0604020202020204" pitchFamily="34" charset="0"/>
              </a:rPr>
              <a:t> </a:t>
            </a:r>
            <a:r>
              <a:rPr lang="en-US" sz="3600" dirty="0">
                <a:effectLst/>
                <a:latin typeface="Arial" panose="020B0604020202020204" pitchFamily="34" charset="0"/>
                <a:ea typeface="Arial MT"/>
                <a:cs typeface="Arial" panose="020B0604020202020204" pitchFamily="34" charset="0"/>
              </a:rPr>
              <a:t>India</a:t>
            </a:r>
            <a:r>
              <a:rPr lang="en-US" sz="3600" spc="-10" dirty="0">
                <a:effectLst/>
                <a:latin typeface="Arial" panose="020B0604020202020204" pitchFamily="34" charset="0"/>
                <a:ea typeface="Arial MT"/>
                <a:cs typeface="Arial" panose="020B0604020202020204" pitchFamily="34" charset="0"/>
              </a:rPr>
              <a:t> </a:t>
            </a:r>
            <a:r>
              <a:rPr lang="en-US" sz="3600" dirty="0">
                <a:effectLst/>
                <a:latin typeface="Arial" panose="020B0604020202020204" pitchFamily="34" charset="0"/>
                <a:ea typeface="Arial MT"/>
                <a:cs typeface="Arial" panose="020B0604020202020204" pitchFamily="34" charset="0"/>
              </a:rPr>
              <a:t>CCM</a:t>
            </a:r>
            <a:endParaRPr lang="en-IN" sz="3600" dirty="0"/>
          </a:p>
        </p:txBody>
      </p:sp>
      <p:sp>
        <p:nvSpPr>
          <p:cNvPr id="3" name="Content Placeholder 2">
            <a:extLst>
              <a:ext uri="{FF2B5EF4-FFF2-40B4-BE49-F238E27FC236}">
                <a16:creationId xmlns:a16="http://schemas.microsoft.com/office/drawing/2014/main" id="{7D0BE0DF-4FCC-CD7D-68AF-A19F8B242536}"/>
              </a:ext>
            </a:extLst>
          </p:cNvPr>
          <p:cNvSpPr>
            <a:spLocks noGrp="1"/>
          </p:cNvSpPr>
          <p:nvPr>
            <p:ph idx="1"/>
          </p:nvPr>
        </p:nvSpPr>
        <p:spPr>
          <a:xfrm>
            <a:off x="288470" y="1012054"/>
            <a:ext cx="11615059" cy="5113538"/>
          </a:xfrm>
        </p:spPr>
        <p:txBody>
          <a:bodyPr>
            <a:normAutofit fontScale="25000" lnSpcReduction="20000"/>
          </a:bodyPr>
          <a:lstStyle/>
          <a:p>
            <a:pPr marL="0" indent="0">
              <a:buNone/>
            </a:pPr>
            <a:endParaRPr lang="en-US" sz="4200" b="1" u="sng" dirty="0">
              <a:effectLst/>
              <a:latin typeface="Arial" panose="020B0604020202020204" pitchFamily="34" charset="0"/>
              <a:ea typeface="Arial MT"/>
              <a:cs typeface="Arial" panose="020B0604020202020204" pitchFamily="34" charset="0"/>
            </a:endParaRPr>
          </a:p>
          <a:p>
            <a:pPr marL="0" indent="0">
              <a:buNone/>
            </a:pPr>
            <a:r>
              <a:rPr lang="en-US" sz="7200" b="1" dirty="0">
                <a:effectLst/>
                <a:latin typeface="Arial" panose="020B0604020202020204" pitchFamily="34" charset="0"/>
                <a:ea typeface="Arial MT"/>
                <a:cs typeface="Arial" panose="020B0604020202020204" pitchFamily="34" charset="0"/>
              </a:rPr>
              <a:t>Agenda</a:t>
            </a:r>
            <a:r>
              <a:rPr lang="en-US" sz="7200" b="1" spc="215" dirty="0">
                <a:effectLst/>
                <a:latin typeface="Arial" panose="020B0604020202020204" pitchFamily="34" charset="0"/>
                <a:ea typeface="Arial MT"/>
                <a:cs typeface="Arial" panose="020B0604020202020204" pitchFamily="34" charset="0"/>
              </a:rPr>
              <a:t> </a:t>
            </a:r>
            <a:r>
              <a:rPr lang="en-US" sz="7200" b="1" dirty="0">
                <a:effectLst/>
                <a:latin typeface="Arial" panose="020B0604020202020204" pitchFamily="34" charset="0"/>
                <a:ea typeface="Arial MT"/>
                <a:cs typeface="Arial" panose="020B0604020202020204" pitchFamily="34" charset="0"/>
              </a:rPr>
              <a:t>Item</a:t>
            </a:r>
            <a:r>
              <a:rPr lang="en-US" sz="7200" b="1" spc="220" dirty="0">
                <a:effectLst/>
                <a:latin typeface="Arial" panose="020B0604020202020204" pitchFamily="34" charset="0"/>
                <a:ea typeface="Arial MT"/>
                <a:cs typeface="Arial" panose="020B0604020202020204" pitchFamily="34" charset="0"/>
              </a:rPr>
              <a:t> </a:t>
            </a:r>
            <a:r>
              <a:rPr lang="en-US" sz="7200" b="1" dirty="0">
                <a:effectLst/>
                <a:latin typeface="Arial" panose="020B0604020202020204" pitchFamily="34" charset="0"/>
                <a:ea typeface="Arial MT"/>
                <a:cs typeface="Arial" panose="020B0604020202020204" pitchFamily="34" charset="0"/>
              </a:rPr>
              <a:t>No.</a:t>
            </a:r>
            <a:r>
              <a:rPr lang="en-US" sz="7200" b="1" spc="155" dirty="0">
                <a:effectLst/>
                <a:latin typeface="Arial" panose="020B0604020202020204" pitchFamily="34" charset="0"/>
                <a:ea typeface="Arial MT"/>
                <a:cs typeface="Arial" panose="020B0604020202020204" pitchFamily="34" charset="0"/>
              </a:rPr>
              <a:t> </a:t>
            </a:r>
            <a:r>
              <a:rPr lang="en-US" sz="7200" b="1" dirty="0">
                <a:effectLst/>
                <a:latin typeface="Arial" panose="020B0604020202020204" pitchFamily="34" charset="0"/>
                <a:ea typeface="Arial MT"/>
                <a:cs typeface="Arial" panose="020B0604020202020204" pitchFamily="34" charset="0"/>
              </a:rPr>
              <a:t>2:</a:t>
            </a:r>
            <a:r>
              <a:rPr lang="en-US" sz="7200" b="1" spc="190" dirty="0">
                <a:latin typeface="Arial" panose="020B0604020202020204" pitchFamily="34" charset="0"/>
                <a:ea typeface="Arial MT"/>
                <a:cs typeface="Arial" panose="020B0604020202020204" pitchFamily="34" charset="0"/>
              </a:rPr>
              <a:t> </a:t>
            </a:r>
          </a:p>
          <a:p>
            <a:pPr marL="0" indent="0">
              <a:buNone/>
            </a:pPr>
            <a:r>
              <a:rPr lang="en-US" sz="7200" b="1" dirty="0">
                <a:effectLst/>
                <a:latin typeface="Arial" panose="020B0604020202020204" pitchFamily="34" charset="0"/>
                <a:ea typeface="Arial MT"/>
                <a:cs typeface="Arial" panose="020B0604020202020204" pitchFamily="34" charset="0"/>
              </a:rPr>
              <a:t>Debrief session on Evolution Threshold results by Global Fund CCM Hub team.</a:t>
            </a:r>
          </a:p>
          <a:p>
            <a:pPr marL="0" indent="0">
              <a:buNone/>
            </a:pPr>
            <a:endParaRPr lang="en-IN" sz="7200" dirty="0">
              <a:effectLst/>
              <a:latin typeface="Arial" panose="020B0604020202020204" pitchFamily="34" charset="0"/>
              <a:ea typeface="Arial MT"/>
              <a:cs typeface="Arial" panose="020B0604020202020204" pitchFamily="34" charset="0"/>
            </a:endParaRPr>
          </a:p>
          <a:p>
            <a:r>
              <a:rPr lang="en-US" sz="7200" dirty="0">
                <a:solidFill>
                  <a:srgbClr val="000000"/>
                </a:solidFill>
                <a:effectLst/>
                <a:latin typeface="Arial" panose="020B0604020202020204" pitchFamily="34" charset="0"/>
                <a:ea typeface="Arial MT"/>
                <a:cs typeface="Arial" panose="020B0604020202020204" pitchFamily="34" charset="0"/>
              </a:rPr>
              <a:t>India CCM endorsed the results of the CCM Evolution Threshold with certain qualifications. Two areas for strengthening of ICCM were identified as “Oversight” and “Engagement” by ICCM taskforce set up for the purpose</a:t>
            </a:r>
            <a:endParaRPr lang="en-US" sz="7200" spc="190" dirty="0">
              <a:latin typeface="Arial" panose="020B0604020202020204" pitchFamily="34" charset="0"/>
              <a:ea typeface="Arial MT"/>
              <a:cs typeface="Arial" panose="020B0604020202020204" pitchFamily="34" charset="0"/>
            </a:endParaRPr>
          </a:p>
          <a:p>
            <a:pPr marL="0" indent="0">
              <a:buNone/>
            </a:pPr>
            <a:endParaRPr lang="en-IN" sz="7200" dirty="0">
              <a:latin typeface="Arial" panose="020B0604020202020204" pitchFamily="34" charset="0"/>
              <a:cs typeface="Arial" panose="020B0604020202020204" pitchFamily="34" charset="0"/>
            </a:endParaRPr>
          </a:p>
          <a:p>
            <a:pPr marL="0" indent="0">
              <a:buNone/>
            </a:pPr>
            <a:r>
              <a:rPr lang="en-US" sz="7200" b="1" dirty="0">
                <a:effectLst/>
                <a:latin typeface="Arial" panose="020B0604020202020204" pitchFamily="34" charset="0"/>
                <a:ea typeface="Arial MT"/>
                <a:cs typeface="Arial" panose="020B0604020202020204" pitchFamily="34" charset="0"/>
              </a:rPr>
              <a:t>Agenda</a:t>
            </a:r>
            <a:r>
              <a:rPr lang="en-US" sz="7200" b="1" spc="220" dirty="0">
                <a:effectLst/>
                <a:latin typeface="Arial" panose="020B0604020202020204" pitchFamily="34" charset="0"/>
                <a:ea typeface="Arial MT"/>
                <a:cs typeface="Arial" panose="020B0604020202020204" pitchFamily="34" charset="0"/>
              </a:rPr>
              <a:t> </a:t>
            </a:r>
            <a:r>
              <a:rPr lang="en-US" sz="7200" b="1" dirty="0">
                <a:effectLst/>
                <a:latin typeface="Arial" panose="020B0604020202020204" pitchFamily="34" charset="0"/>
                <a:ea typeface="Arial MT"/>
                <a:cs typeface="Arial" panose="020B0604020202020204" pitchFamily="34" charset="0"/>
              </a:rPr>
              <a:t>Item</a:t>
            </a:r>
            <a:r>
              <a:rPr lang="en-US" sz="7200" b="1" spc="240" dirty="0">
                <a:effectLst/>
                <a:latin typeface="Arial" panose="020B0604020202020204" pitchFamily="34" charset="0"/>
                <a:ea typeface="Arial MT"/>
                <a:cs typeface="Arial" panose="020B0604020202020204" pitchFamily="34" charset="0"/>
              </a:rPr>
              <a:t> </a:t>
            </a:r>
            <a:r>
              <a:rPr lang="en-US" sz="7200" b="1" dirty="0">
                <a:effectLst/>
                <a:latin typeface="Arial" panose="020B0604020202020204" pitchFamily="34" charset="0"/>
                <a:ea typeface="Arial MT"/>
                <a:cs typeface="Arial" panose="020B0604020202020204" pitchFamily="34" charset="0"/>
              </a:rPr>
              <a:t>No.</a:t>
            </a:r>
            <a:r>
              <a:rPr lang="en-US" sz="7200" b="1" spc="165" dirty="0">
                <a:effectLst/>
                <a:latin typeface="Arial" panose="020B0604020202020204" pitchFamily="34" charset="0"/>
                <a:ea typeface="Arial MT"/>
                <a:cs typeface="Arial" panose="020B0604020202020204" pitchFamily="34" charset="0"/>
              </a:rPr>
              <a:t> </a:t>
            </a:r>
            <a:r>
              <a:rPr lang="en-US" sz="7200" b="1" dirty="0">
                <a:effectLst/>
                <a:latin typeface="Arial" panose="020B0604020202020204" pitchFamily="34" charset="0"/>
                <a:ea typeface="Arial MT"/>
                <a:cs typeface="Arial" panose="020B0604020202020204" pitchFamily="34" charset="0"/>
              </a:rPr>
              <a:t>3: </a:t>
            </a:r>
          </a:p>
          <a:p>
            <a:pPr marL="0" indent="0">
              <a:buNone/>
            </a:pPr>
            <a:r>
              <a:rPr lang="en-US" sz="7200" b="1" dirty="0">
                <a:effectLst/>
                <a:latin typeface="Arial" panose="020B0604020202020204" pitchFamily="34" charset="0"/>
                <a:ea typeface="Arial MT"/>
                <a:cs typeface="Arial" panose="020B0604020202020204" pitchFamily="34" charset="0"/>
              </a:rPr>
              <a:t>Update on HIV,TB and Malaria  Funding Request Proposal </a:t>
            </a:r>
            <a:r>
              <a:rPr lang="en-US" sz="7200" b="1" dirty="0">
                <a:solidFill>
                  <a:srgbClr val="000000"/>
                </a:solidFill>
                <a:effectLst/>
                <a:latin typeface="Arial" panose="020B0604020202020204" pitchFamily="34" charset="0"/>
                <a:ea typeface="Arial MT"/>
                <a:cs typeface="Arial" panose="020B0604020202020204" pitchFamily="34" charset="0"/>
              </a:rPr>
              <a:t>for Global Fund grant period 2024-27 </a:t>
            </a:r>
            <a:r>
              <a:rPr lang="en-US" sz="7200" b="1" dirty="0">
                <a:effectLst/>
                <a:latin typeface="Arial" panose="020B0604020202020204" pitchFamily="34" charset="0"/>
                <a:ea typeface="Arial MT"/>
                <a:cs typeface="Arial" panose="020B0604020202020204" pitchFamily="34" charset="0"/>
              </a:rPr>
              <a:t>and endorsement by India CCM  for submission to the Global Fund by 29</a:t>
            </a:r>
            <a:r>
              <a:rPr lang="en-US" sz="7200" b="1" baseline="30000" dirty="0">
                <a:effectLst/>
                <a:latin typeface="Arial" panose="020B0604020202020204" pitchFamily="34" charset="0"/>
                <a:ea typeface="Arial MT"/>
                <a:cs typeface="Arial" panose="020B0604020202020204" pitchFamily="34" charset="0"/>
              </a:rPr>
              <a:t>th</a:t>
            </a:r>
            <a:r>
              <a:rPr lang="en-US" sz="7200" b="1" dirty="0">
                <a:effectLst/>
                <a:latin typeface="Arial" panose="020B0604020202020204" pitchFamily="34" charset="0"/>
                <a:ea typeface="Arial MT"/>
                <a:cs typeface="Arial" panose="020B0604020202020204" pitchFamily="34" charset="0"/>
              </a:rPr>
              <a:t> May 2023.</a:t>
            </a:r>
          </a:p>
          <a:p>
            <a:r>
              <a:rPr lang="en-IN" sz="7200" dirty="0">
                <a:effectLst/>
                <a:latin typeface="Arial" panose="020B0604020202020204" pitchFamily="34" charset="0"/>
                <a:ea typeface="Arial MT"/>
                <a:cs typeface="Arial" panose="020B0604020202020204" pitchFamily="34" charset="0"/>
              </a:rPr>
              <a:t>Funding request proposal was “endorsed” by India CCM but was not submitted. </a:t>
            </a:r>
            <a:r>
              <a:rPr lang="en-IN" sz="7200" dirty="0">
                <a:latin typeface="Arial" panose="020B0604020202020204" pitchFamily="34" charset="0"/>
                <a:ea typeface="Arial MT"/>
                <a:cs typeface="Arial" panose="020B0604020202020204" pitchFamily="34" charset="0"/>
              </a:rPr>
              <a:t>The process was repeated, and Screening Committee shortlisted organizations for being Non Govt PRs for Global Fund grant cycle 2024-27</a:t>
            </a:r>
            <a:endParaRPr lang="en-IN" sz="7200" dirty="0">
              <a:effectLst/>
              <a:latin typeface="Arial" panose="020B0604020202020204" pitchFamily="34" charset="0"/>
              <a:ea typeface="Arial MT"/>
              <a:cs typeface="Arial" panose="020B0604020202020204" pitchFamily="34" charset="0"/>
            </a:endParaRPr>
          </a:p>
          <a:p>
            <a:pPr marL="0" indent="0">
              <a:buNone/>
            </a:pPr>
            <a:endParaRPr lang="en-US" sz="7200" spc="55" dirty="0">
              <a:latin typeface="Arial" panose="020B0604020202020204" pitchFamily="34" charset="0"/>
              <a:ea typeface="Arial MT"/>
              <a:cs typeface="Arial" panose="020B0604020202020204" pitchFamily="34" charset="0"/>
            </a:endParaRPr>
          </a:p>
          <a:p>
            <a:pPr marL="0" indent="0" algn="just">
              <a:buNone/>
            </a:pPr>
            <a:r>
              <a:rPr lang="en-IN" sz="8000" b="1" dirty="0">
                <a:highlight>
                  <a:srgbClr val="00FFFF"/>
                </a:highlight>
                <a:latin typeface="Arial" panose="020B0604020202020204" pitchFamily="34" charset="0"/>
                <a:cs typeface="Arial" panose="020B0604020202020204" pitchFamily="34" charset="0"/>
              </a:rPr>
              <a:t>No pending actions</a:t>
            </a:r>
          </a:p>
          <a:p>
            <a:r>
              <a:rPr lang="en-US" sz="1800" dirty="0">
                <a:effectLst/>
                <a:latin typeface="Arial" panose="020B0604020202020204" pitchFamily="34" charset="0"/>
                <a:ea typeface="Arial MT"/>
                <a:cs typeface="Arial MT"/>
              </a:rPr>
              <a:t> </a:t>
            </a:r>
            <a:endParaRPr lang="en-IN" sz="1800" dirty="0">
              <a:effectLst/>
              <a:latin typeface="Arial MT"/>
              <a:ea typeface="Arial MT"/>
              <a:cs typeface="Arial MT"/>
            </a:endParaRPr>
          </a:p>
          <a:p>
            <a:pPr algn="just"/>
            <a:endParaRPr lang="en-IN" sz="6800" dirty="0">
              <a:effectLst/>
              <a:latin typeface="Arial" panose="020B0604020202020204" pitchFamily="34" charset="0"/>
              <a:ea typeface="Arial MT"/>
              <a:cs typeface="Arial" panose="020B0604020202020204" pitchFamily="34" charset="0"/>
            </a:endParaRPr>
          </a:p>
          <a:p>
            <a:pPr algn="just"/>
            <a:endParaRPr lang="en-IN" sz="4200" dirty="0">
              <a:effectLst/>
              <a:latin typeface="Arial MT"/>
              <a:ea typeface="Arial MT"/>
              <a:cs typeface="Arial MT"/>
            </a:endParaRPr>
          </a:p>
          <a:p>
            <a:pPr algn="just"/>
            <a:endParaRPr lang="en-US" sz="3200" dirty="0">
              <a:effectLst/>
              <a:latin typeface="arial" panose="020B0604020202020204" pitchFamily="34" charset="0"/>
            </a:endParaRPr>
          </a:p>
          <a:p>
            <a:br>
              <a:rPr lang="en-US" sz="1400" dirty="0">
                <a:effectLst/>
                <a:latin typeface="arial" panose="020B0604020202020204" pitchFamily="34" charset="0"/>
              </a:rPr>
            </a:br>
            <a:r>
              <a:rPr lang="en-US" sz="2000" spc="55" dirty="0">
                <a:latin typeface="Arial" panose="020B0604020202020204" pitchFamily="34" charset="0"/>
                <a:ea typeface="Arial MT"/>
                <a:cs typeface="Arial MT"/>
              </a:rPr>
              <a:t> </a:t>
            </a:r>
            <a:endParaRPr lang="en-US" sz="2000" spc="55" dirty="0">
              <a:effectLst/>
              <a:latin typeface="Arial" panose="020B0604020202020204" pitchFamily="34" charset="0"/>
              <a:ea typeface="Arial MT"/>
              <a:cs typeface="Arial MT"/>
            </a:endParaRPr>
          </a:p>
          <a:p>
            <a:pPr marL="0" indent="0">
              <a:buNone/>
            </a:pPr>
            <a:endParaRPr lang="en-IN" sz="2400" dirty="0"/>
          </a:p>
        </p:txBody>
      </p:sp>
    </p:spTree>
    <p:extLst>
      <p:ext uri="{BB962C8B-B14F-4D97-AF65-F5344CB8AC3E}">
        <p14:creationId xmlns:p14="http://schemas.microsoft.com/office/powerpoint/2010/main" val="138729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A4319-1782-3FF2-E6A8-EFE024616C27}"/>
              </a:ext>
            </a:extLst>
          </p:cNvPr>
          <p:cNvSpPr>
            <a:spLocks noGrp="1"/>
          </p:cNvSpPr>
          <p:nvPr>
            <p:ph type="title"/>
          </p:nvPr>
        </p:nvSpPr>
        <p:spPr>
          <a:xfrm>
            <a:off x="538480" y="365125"/>
            <a:ext cx="10932160" cy="2214789"/>
          </a:xfrm>
          <a:solidFill>
            <a:schemeClr val="accent1">
              <a:lumMod val="60000"/>
              <a:lumOff val="40000"/>
            </a:schemeClr>
          </a:solidFill>
        </p:spPr>
        <p:txBody>
          <a:bodyPr>
            <a:normAutofit/>
          </a:bodyPr>
          <a:lstStyle/>
          <a:p>
            <a:pPr algn="ctr"/>
            <a:r>
              <a:rPr lang="en-IN" sz="3400" dirty="0">
                <a:latin typeface="Arial" panose="020B0604020202020204" pitchFamily="34" charset="0"/>
                <a:cs typeface="Arial" panose="020B0604020202020204" pitchFamily="34" charset="0"/>
              </a:rPr>
              <a:t>Endorsement of Minutes </a:t>
            </a:r>
            <a:r>
              <a:rPr lang="en-US" sz="3400" dirty="0">
                <a:effectLst/>
                <a:latin typeface="Arial" panose="020B0604020202020204" pitchFamily="34" charset="0"/>
                <a:ea typeface="Arial MT"/>
                <a:cs typeface="Arial" panose="020B0604020202020204" pitchFamily="34" charset="0"/>
              </a:rPr>
              <a:t>of</a:t>
            </a:r>
            <a:r>
              <a:rPr lang="en-US" sz="3400" spc="-55" dirty="0">
                <a:effectLst/>
                <a:latin typeface="Arial" panose="020B0604020202020204" pitchFamily="34" charset="0"/>
                <a:ea typeface="Arial MT"/>
                <a:cs typeface="Arial" panose="020B0604020202020204" pitchFamily="34" charset="0"/>
              </a:rPr>
              <a:t> </a:t>
            </a:r>
            <a:r>
              <a:rPr lang="en-US" sz="3400" dirty="0">
                <a:effectLst/>
                <a:latin typeface="Arial" panose="020B0604020202020204" pitchFamily="34" charset="0"/>
                <a:ea typeface="Arial MT"/>
                <a:cs typeface="Arial" panose="020B0604020202020204" pitchFamily="34" charset="0"/>
              </a:rPr>
              <a:t>88th</a:t>
            </a:r>
            <a:r>
              <a:rPr lang="en-US" sz="3400" spc="115" dirty="0">
                <a:effectLst/>
                <a:latin typeface="Arial" panose="020B0604020202020204" pitchFamily="34" charset="0"/>
                <a:ea typeface="Arial MT"/>
                <a:cs typeface="Arial" panose="020B0604020202020204" pitchFamily="34" charset="0"/>
              </a:rPr>
              <a:t> </a:t>
            </a:r>
            <a:r>
              <a:rPr lang="en-US" sz="3400" dirty="0">
                <a:effectLst/>
                <a:latin typeface="Arial" panose="020B0604020202020204" pitchFamily="34" charset="0"/>
                <a:ea typeface="Arial MT"/>
                <a:cs typeface="Arial" panose="020B0604020202020204" pitchFamily="34" charset="0"/>
              </a:rPr>
              <a:t>meeting</a:t>
            </a:r>
            <a:r>
              <a:rPr lang="en-US" sz="3400" spc="75" dirty="0">
                <a:effectLst/>
                <a:latin typeface="Arial" panose="020B0604020202020204" pitchFamily="34" charset="0"/>
                <a:ea typeface="Arial MT"/>
                <a:cs typeface="Arial" panose="020B0604020202020204" pitchFamily="34" charset="0"/>
              </a:rPr>
              <a:t> </a:t>
            </a:r>
            <a:r>
              <a:rPr lang="en-US" sz="3400" dirty="0">
                <a:effectLst/>
                <a:latin typeface="Arial" panose="020B0604020202020204" pitchFamily="34" charset="0"/>
                <a:ea typeface="Arial MT"/>
                <a:cs typeface="Arial" panose="020B0604020202020204" pitchFamily="34" charset="0"/>
              </a:rPr>
              <a:t>of</a:t>
            </a:r>
            <a:r>
              <a:rPr lang="en-US" sz="3400" spc="-55" dirty="0">
                <a:effectLst/>
                <a:latin typeface="Arial" panose="020B0604020202020204" pitchFamily="34" charset="0"/>
                <a:ea typeface="Arial MT"/>
                <a:cs typeface="Arial" panose="020B0604020202020204" pitchFamily="34" charset="0"/>
              </a:rPr>
              <a:t> </a:t>
            </a:r>
            <a:r>
              <a:rPr lang="en-US" sz="3400" dirty="0">
                <a:effectLst/>
                <a:latin typeface="Arial" panose="020B0604020202020204" pitchFamily="34" charset="0"/>
                <a:ea typeface="Arial MT"/>
                <a:cs typeface="Arial" panose="020B0604020202020204" pitchFamily="34" charset="0"/>
              </a:rPr>
              <a:t>India</a:t>
            </a:r>
            <a:r>
              <a:rPr lang="en-US" sz="3400" spc="-10" dirty="0">
                <a:effectLst/>
                <a:latin typeface="Arial" panose="020B0604020202020204" pitchFamily="34" charset="0"/>
                <a:ea typeface="Arial MT"/>
                <a:cs typeface="Arial" panose="020B0604020202020204" pitchFamily="34" charset="0"/>
              </a:rPr>
              <a:t> </a:t>
            </a:r>
            <a:r>
              <a:rPr lang="en-US" sz="3400" dirty="0">
                <a:effectLst/>
                <a:latin typeface="Arial" panose="020B0604020202020204" pitchFamily="34" charset="0"/>
                <a:ea typeface="Arial MT"/>
                <a:cs typeface="Arial" panose="020B0604020202020204" pitchFamily="34" charset="0"/>
              </a:rPr>
              <a:t>CCM</a:t>
            </a:r>
            <a:endParaRPr lang="en-IN" sz="3400" dirty="0"/>
          </a:p>
        </p:txBody>
      </p:sp>
      <p:sp>
        <p:nvSpPr>
          <p:cNvPr id="3" name="Content Placeholder 2">
            <a:extLst>
              <a:ext uri="{FF2B5EF4-FFF2-40B4-BE49-F238E27FC236}">
                <a16:creationId xmlns:a16="http://schemas.microsoft.com/office/drawing/2014/main" id="{FF1906FA-6778-1A62-13CB-9E1DFCB386F3}"/>
              </a:ext>
            </a:extLst>
          </p:cNvPr>
          <p:cNvSpPr>
            <a:spLocks noGrp="1"/>
          </p:cNvSpPr>
          <p:nvPr>
            <p:ph idx="1"/>
          </p:nvPr>
        </p:nvSpPr>
        <p:spPr>
          <a:xfrm>
            <a:off x="838200" y="2773679"/>
            <a:ext cx="10515600" cy="3403283"/>
          </a:xfrm>
        </p:spPr>
        <p:txBody>
          <a:bodyPr/>
          <a:lstStyle/>
          <a:p>
            <a:r>
              <a:rPr lang="en-IN" dirty="0">
                <a:latin typeface="Arial" panose="020B0604020202020204" pitchFamily="34" charset="0"/>
                <a:cs typeface="Arial" panose="020B0604020202020204" pitchFamily="34" charset="0"/>
              </a:rPr>
              <a:t>Since no inputs were received from any CCM Members/Alternates even after circulation, the minutes of 88</a:t>
            </a:r>
            <a:r>
              <a:rPr lang="en-IN" baseline="30000" dirty="0">
                <a:latin typeface="Arial" panose="020B0604020202020204" pitchFamily="34" charset="0"/>
                <a:cs typeface="Arial" panose="020B0604020202020204" pitchFamily="34" charset="0"/>
              </a:rPr>
              <a:t>th</a:t>
            </a:r>
            <a:r>
              <a:rPr lang="en-IN" dirty="0">
                <a:latin typeface="Arial" panose="020B0604020202020204" pitchFamily="34" charset="0"/>
                <a:cs typeface="Arial" panose="020B0604020202020204" pitchFamily="34" charset="0"/>
              </a:rPr>
              <a:t> India CCM meeting dated 25</a:t>
            </a:r>
            <a:r>
              <a:rPr lang="en-IN" baseline="30000" dirty="0">
                <a:latin typeface="Arial" panose="020B0604020202020204" pitchFamily="34" charset="0"/>
                <a:cs typeface="Arial" panose="020B0604020202020204" pitchFamily="34" charset="0"/>
              </a:rPr>
              <a:t>th</a:t>
            </a:r>
            <a:r>
              <a:rPr lang="en-IN" dirty="0">
                <a:latin typeface="Arial" panose="020B0604020202020204" pitchFamily="34" charset="0"/>
                <a:cs typeface="Arial" panose="020B0604020202020204" pitchFamily="34" charset="0"/>
              </a:rPr>
              <a:t> May 2023 may be considered </a:t>
            </a:r>
            <a:r>
              <a:rPr lang="en-IN" b="1" dirty="0">
                <a:highlight>
                  <a:srgbClr val="00FFFF"/>
                </a:highlight>
                <a:latin typeface="Arial" panose="020B0604020202020204" pitchFamily="34" charset="0"/>
                <a:cs typeface="Arial" panose="020B0604020202020204" pitchFamily="34" charset="0"/>
              </a:rPr>
              <a:t>“Endorsed”.</a:t>
            </a:r>
          </a:p>
        </p:txBody>
      </p:sp>
    </p:spTree>
    <p:extLst>
      <p:ext uri="{BB962C8B-B14F-4D97-AF65-F5344CB8AC3E}">
        <p14:creationId xmlns:p14="http://schemas.microsoft.com/office/powerpoint/2010/main" val="1093515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D3BD9B-4E4B-454A-B933-C2A9E7CD9F79}"/>
              </a:ext>
            </a:extLst>
          </p:cNvPr>
          <p:cNvSpPr>
            <a:spLocks noGrp="1"/>
          </p:cNvSpPr>
          <p:nvPr>
            <p:ph type="title"/>
          </p:nvPr>
        </p:nvSpPr>
        <p:spPr>
          <a:xfrm>
            <a:off x="831850" y="1097280"/>
            <a:ext cx="10515600" cy="3465195"/>
          </a:xfrm>
          <a:solidFill>
            <a:schemeClr val="accent1">
              <a:lumMod val="40000"/>
              <a:lumOff val="60000"/>
            </a:schemeClr>
          </a:solidFill>
        </p:spPr>
        <p:txBody>
          <a:bodyPr>
            <a:noAutofit/>
          </a:bodyPr>
          <a:lstStyle/>
          <a:p>
            <a:r>
              <a:rPr lang="en-IN" sz="3600" b="1" dirty="0">
                <a:solidFill>
                  <a:srgbClr val="000000"/>
                </a:solidFill>
                <a:effectLst/>
                <a:latin typeface="+mn-lt"/>
                <a:ea typeface="Calibri" panose="020F0502020204030204" pitchFamily="34" charset="0"/>
              </a:rPr>
              <a:t>Agenda 2: Update on Non-Government Principal Recipient Selection process, priority areas and</a:t>
            </a:r>
            <a:r>
              <a:rPr lang="en-IN" sz="3600" b="1" dirty="0">
                <a:effectLst/>
                <a:latin typeface="+mn-lt"/>
                <a:ea typeface="Calibri" panose="020F0502020204030204" pitchFamily="34" charset="0"/>
              </a:rPr>
              <a:t> </a:t>
            </a:r>
            <a:r>
              <a:rPr lang="en-IN" sz="3600" b="1" dirty="0">
                <a:solidFill>
                  <a:srgbClr val="000000"/>
                </a:solidFill>
                <a:effectLst/>
                <a:latin typeface="+mn-lt"/>
                <a:ea typeface="Calibri" panose="020F0502020204030204" pitchFamily="34" charset="0"/>
              </a:rPr>
              <a:t>recommendations by Screening Committee for shortlisting  of NGPRs for upcoming Global Fund grant for grant period (2024-2027).</a:t>
            </a:r>
            <a:br>
              <a:rPr lang="en-US" sz="4400" dirty="0"/>
            </a:br>
            <a:endParaRPr lang="en-IN" sz="3600" dirty="0"/>
          </a:p>
        </p:txBody>
      </p:sp>
      <p:sp>
        <p:nvSpPr>
          <p:cNvPr id="5" name="Text Placeholder 4">
            <a:extLst>
              <a:ext uri="{FF2B5EF4-FFF2-40B4-BE49-F238E27FC236}">
                <a16:creationId xmlns:a16="http://schemas.microsoft.com/office/drawing/2014/main" id="{52286B57-722E-4346-8ED8-27518F433F7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485014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8BA7D-9CB2-5C50-4F9A-DF635535BFD6}"/>
              </a:ext>
            </a:extLst>
          </p:cNvPr>
          <p:cNvSpPr>
            <a:spLocks noGrp="1"/>
          </p:cNvSpPr>
          <p:nvPr>
            <p:ph type="title"/>
          </p:nvPr>
        </p:nvSpPr>
        <p:spPr>
          <a:xfrm>
            <a:off x="1097280" y="130629"/>
            <a:ext cx="10058400" cy="783771"/>
          </a:xfrm>
        </p:spPr>
        <p:txBody>
          <a:bodyPr>
            <a:normAutofit fontScale="90000"/>
          </a:bodyPr>
          <a:lstStyle/>
          <a:p>
            <a:pPr algn="ctr"/>
            <a:r>
              <a:rPr lang="en-IN" dirty="0"/>
              <a:t>Disease wise summary of Allocation for 2024-27 </a:t>
            </a:r>
          </a:p>
        </p:txBody>
      </p:sp>
      <p:graphicFrame>
        <p:nvGraphicFramePr>
          <p:cNvPr id="5" name="Content Placeholder 4">
            <a:extLst>
              <a:ext uri="{FF2B5EF4-FFF2-40B4-BE49-F238E27FC236}">
                <a16:creationId xmlns:a16="http://schemas.microsoft.com/office/drawing/2014/main" id="{4E2BDA2B-9DE2-C552-92A5-9BA1A08F6BEC}"/>
              </a:ext>
            </a:extLst>
          </p:cNvPr>
          <p:cNvGraphicFramePr>
            <a:graphicFrameLocks noGrp="1"/>
          </p:cNvGraphicFramePr>
          <p:nvPr>
            <p:ph idx="1"/>
            <p:extLst>
              <p:ext uri="{D42A27DB-BD31-4B8C-83A1-F6EECF244321}">
                <p14:modId xmlns:p14="http://schemas.microsoft.com/office/powerpoint/2010/main" val="2599398177"/>
              </p:ext>
            </p:extLst>
          </p:nvPr>
        </p:nvGraphicFramePr>
        <p:xfrm>
          <a:off x="685801" y="1197429"/>
          <a:ext cx="10874828" cy="4659085"/>
        </p:xfrm>
        <a:graphic>
          <a:graphicData uri="http://schemas.openxmlformats.org/drawingml/2006/table">
            <a:tbl>
              <a:tblPr firstRow="1" firstCol="1" lastRow="1" lastCol="1" bandRow="1" bandCol="1">
                <a:tableStyleId>{5C22544A-7EE6-4342-B048-85BDC9FD1C3A}</a:tableStyleId>
              </a:tblPr>
              <a:tblGrid>
                <a:gridCol w="3420631">
                  <a:extLst>
                    <a:ext uri="{9D8B030D-6E8A-4147-A177-3AD203B41FA5}">
                      <a16:colId xmlns:a16="http://schemas.microsoft.com/office/drawing/2014/main" val="256128274"/>
                    </a:ext>
                  </a:extLst>
                </a:gridCol>
                <a:gridCol w="2963436">
                  <a:extLst>
                    <a:ext uri="{9D8B030D-6E8A-4147-A177-3AD203B41FA5}">
                      <a16:colId xmlns:a16="http://schemas.microsoft.com/office/drawing/2014/main" val="1029695641"/>
                    </a:ext>
                  </a:extLst>
                </a:gridCol>
                <a:gridCol w="4490761">
                  <a:extLst>
                    <a:ext uri="{9D8B030D-6E8A-4147-A177-3AD203B41FA5}">
                      <a16:colId xmlns:a16="http://schemas.microsoft.com/office/drawing/2014/main" val="1927429797"/>
                    </a:ext>
                  </a:extLst>
                </a:gridCol>
              </a:tblGrid>
              <a:tr h="1582160">
                <a:tc>
                  <a:txBody>
                    <a:bodyPr/>
                    <a:lstStyle/>
                    <a:p>
                      <a:pPr marL="439420" marR="433705" algn="ctr">
                        <a:lnSpc>
                          <a:spcPct val="200000"/>
                        </a:lnSpc>
                        <a:spcAft>
                          <a:spcPts val="0"/>
                        </a:spcAft>
                      </a:pPr>
                      <a:r>
                        <a:rPr lang="en-US" sz="2400" dirty="0">
                          <a:solidFill>
                            <a:schemeClr val="tx1"/>
                          </a:solidFill>
                          <a:effectLst/>
                        </a:rPr>
                        <a:t>Eligible</a:t>
                      </a:r>
                      <a:r>
                        <a:rPr lang="en-US" sz="2400" spc="-10" dirty="0">
                          <a:solidFill>
                            <a:schemeClr val="tx1"/>
                          </a:solidFill>
                          <a:effectLst/>
                        </a:rPr>
                        <a:t> </a:t>
                      </a:r>
                      <a:r>
                        <a:rPr lang="en-US" sz="2400" dirty="0">
                          <a:solidFill>
                            <a:schemeClr val="tx1"/>
                          </a:solidFill>
                          <a:effectLst/>
                        </a:rPr>
                        <a:t>disease</a:t>
                      </a:r>
                      <a:endParaRPr lang="en-IN" sz="2400" dirty="0">
                        <a:solidFill>
                          <a:schemeClr val="tx1"/>
                        </a:solidFill>
                        <a:effectLst/>
                      </a:endParaRPr>
                    </a:p>
                    <a:p>
                      <a:pPr marL="438785" marR="433705" algn="ctr">
                        <a:lnSpc>
                          <a:spcPct val="200000"/>
                        </a:lnSpc>
                        <a:spcBef>
                          <a:spcPts val="200"/>
                        </a:spcBef>
                        <a:spcAft>
                          <a:spcPts val="0"/>
                        </a:spcAft>
                      </a:pPr>
                      <a:r>
                        <a:rPr lang="en-US" sz="2400" dirty="0">
                          <a:solidFill>
                            <a:schemeClr val="tx1"/>
                          </a:solidFill>
                          <a:effectLst/>
                        </a:rPr>
                        <a:t>component</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294640" marR="287655" algn="ctr">
                        <a:lnSpc>
                          <a:spcPct val="200000"/>
                        </a:lnSpc>
                        <a:spcBef>
                          <a:spcPts val="705"/>
                        </a:spcBef>
                        <a:spcAft>
                          <a:spcPts val="0"/>
                        </a:spcAft>
                      </a:pPr>
                      <a:r>
                        <a:rPr lang="en-US" sz="2400" dirty="0">
                          <a:solidFill>
                            <a:schemeClr val="tx1"/>
                          </a:solidFill>
                          <a:effectLst/>
                        </a:rPr>
                        <a:t>Allocation</a:t>
                      </a:r>
                      <a:r>
                        <a:rPr lang="en-US" sz="2400" spc="-10" dirty="0">
                          <a:solidFill>
                            <a:schemeClr val="tx1"/>
                          </a:solidFill>
                          <a:effectLst/>
                        </a:rPr>
                        <a:t> </a:t>
                      </a:r>
                      <a:r>
                        <a:rPr lang="en-US" sz="2400" dirty="0">
                          <a:solidFill>
                            <a:schemeClr val="tx1"/>
                          </a:solidFill>
                          <a:effectLst/>
                        </a:rPr>
                        <a:t>(US$)</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330835" marR="327660" algn="ctr">
                        <a:lnSpc>
                          <a:spcPct val="200000"/>
                        </a:lnSpc>
                        <a:spcBef>
                          <a:spcPts val="705"/>
                        </a:spcBef>
                        <a:spcAft>
                          <a:spcPts val="0"/>
                        </a:spcAft>
                      </a:pPr>
                      <a:r>
                        <a:rPr lang="en-US" sz="2400" dirty="0">
                          <a:solidFill>
                            <a:schemeClr val="tx1"/>
                          </a:solidFill>
                          <a:effectLst/>
                        </a:rPr>
                        <a:t>Allocation</a:t>
                      </a:r>
                      <a:r>
                        <a:rPr lang="en-US" sz="2400" spc="-15" dirty="0">
                          <a:solidFill>
                            <a:schemeClr val="tx1"/>
                          </a:solidFill>
                          <a:effectLst/>
                        </a:rPr>
                        <a:t> </a:t>
                      </a:r>
                      <a:r>
                        <a:rPr lang="en-US" sz="2400" dirty="0">
                          <a:solidFill>
                            <a:schemeClr val="tx1"/>
                          </a:solidFill>
                          <a:effectLst/>
                        </a:rPr>
                        <a:t>Utilization</a:t>
                      </a:r>
                      <a:r>
                        <a:rPr lang="en-US" sz="2400" spc="-25" dirty="0">
                          <a:solidFill>
                            <a:schemeClr val="tx1"/>
                          </a:solidFill>
                          <a:effectLst/>
                        </a:rPr>
                        <a:t> </a:t>
                      </a:r>
                      <a:r>
                        <a:rPr lang="en-US" sz="2400" dirty="0">
                          <a:solidFill>
                            <a:schemeClr val="tx1"/>
                          </a:solidFill>
                          <a:effectLst/>
                        </a:rPr>
                        <a:t>Period</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1792629820"/>
                  </a:ext>
                </a:extLst>
              </a:tr>
              <a:tr h="784053">
                <a:tc>
                  <a:txBody>
                    <a:bodyPr/>
                    <a:lstStyle/>
                    <a:p>
                      <a:pPr marL="439420" marR="433070" algn="ctr">
                        <a:lnSpc>
                          <a:spcPct val="200000"/>
                        </a:lnSpc>
                        <a:spcAft>
                          <a:spcPts val="0"/>
                        </a:spcAft>
                      </a:pPr>
                      <a:r>
                        <a:rPr lang="en-US" sz="2400" dirty="0">
                          <a:solidFill>
                            <a:schemeClr val="tx1"/>
                          </a:solidFill>
                          <a:effectLst/>
                        </a:rPr>
                        <a:t>HIV</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294640" marR="286385" algn="ctr">
                        <a:lnSpc>
                          <a:spcPct val="200000"/>
                        </a:lnSpc>
                      </a:pPr>
                      <a:r>
                        <a:rPr lang="en-US" sz="2400" dirty="0">
                          <a:solidFill>
                            <a:schemeClr val="tx1"/>
                          </a:solidFill>
                          <a:effectLst/>
                        </a:rPr>
                        <a:t>155,000,000</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332740" marR="327025" algn="ctr">
                        <a:lnSpc>
                          <a:spcPct val="200000"/>
                        </a:lnSpc>
                        <a:spcAft>
                          <a:spcPts val="0"/>
                        </a:spcAft>
                      </a:pPr>
                      <a:r>
                        <a:rPr lang="en-US" sz="2400" dirty="0">
                          <a:solidFill>
                            <a:schemeClr val="tx1"/>
                          </a:solidFill>
                          <a:effectLst/>
                        </a:rPr>
                        <a:t>1</a:t>
                      </a:r>
                      <a:r>
                        <a:rPr lang="en-US" sz="2400" spc="-5" dirty="0">
                          <a:solidFill>
                            <a:schemeClr val="tx1"/>
                          </a:solidFill>
                          <a:effectLst/>
                        </a:rPr>
                        <a:t> </a:t>
                      </a:r>
                      <a:r>
                        <a:rPr lang="en-US" sz="2400" dirty="0">
                          <a:solidFill>
                            <a:schemeClr val="tx1"/>
                          </a:solidFill>
                          <a:effectLst/>
                        </a:rPr>
                        <a:t>April 2024</a:t>
                      </a:r>
                      <a:r>
                        <a:rPr lang="en-US" sz="2400" spc="-10" dirty="0">
                          <a:solidFill>
                            <a:schemeClr val="tx1"/>
                          </a:solidFill>
                          <a:effectLst/>
                        </a:rPr>
                        <a:t> </a:t>
                      </a:r>
                      <a:r>
                        <a:rPr lang="en-US" sz="2400" dirty="0">
                          <a:solidFill>
                            <a:schemeClr val="tx1"/>
                          </a:solidFill>
                          <a:effectLst/>
                        </a:rPr>
                        <a:t>to 31</a:t>
                      </a:r>
                      <a:r>
                        <a:rPr lang="en-US" sz="2400" spc="-5" dirty="0">
                          <a:solidFill>
                            <a:schemeClr val="tx1"/>
                          </a:solidFill>
                          <a:effectLst/>
                        </a:rPr>
                        <a:t> </a:t>
                      </a:r>
                      <a:r>
                        <a:rPr lang="en-US" sz="2400" dirty="0">
                          <a:solidFill>
                            <a:schemeClr val="tx1"/>
                          </a:solidFill>
                          <a:effectLst/>
                        </a:rPr>
                        <a:t>March</a:t>
                      </a:r>
                      <a:r>
                        <a:rPr lang="en-US" sz="2400" spc="5" dirty="0">
                          <a:solidFill>
                            <a:schemeClr val="tx1"/>
                          </a:solidFill>
                          <a:effectLst/>
                        </a:rPr>
                        <a:t> </a:t>
                      </a:r>
                      <a:r>
                        <a:rPr lang="en-US" sz="2400" dirty="0">
                          <a:solidFill>
                            <a:schemeClr val="tx1"/>
                          </a:solidFill>
                          <a:effectLst/>
                        </a:rPr>
                        <a:t>2027</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3341219643"/>
                  </a:ext>
                </a:extLst>
              </a:tr>
              <a:tr h="792164">
                <a:tc>
                  <a:txBody>
                    <a:bodyPr/>
                    <a:lstStyle/>
                    <a:p>
                      <a:pPr marL="579120" marR="286385" algn="ctr">
                        <a:lnSpc>
                          <a:spcPct val="200000"/>
                        </a:lnSpc>
                        <a:spcAft>
                          <a:spcPts val="0"/>
                        </a:spcAft>
                      </a:pPr>
                      <a:r>
                        <a:rPr lang="en-US" sz="2400">
                          <a:solidFill>
                            <a:schemeClr val="tx1"/>
                          </a:solidFill>
                          <a:effectLst/>
                        </a:rPr>
                        <a:t>Tuberculosis</a:t>
                      </a:r>
                      <a:endParaRPr lang="en-IN" sz="2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294640" marR="286385" algn="ctr">
                        <a:lnSpc>
                          <a:spcPct val="200000"/>
                        </a:lnSpc>
                      </a:pPr>
                      <a:r>
                        <a:rPr lang="en-US" sz="2400" dirty="0">
                          <a:solidFill>
                            <a:schemeClr val="tx1"/>
                          </a:solidFill>
                          <a:effectLst/>
                        </a:rPr>
                        <a:t>280,000,000</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332740" marR="327660" algn="ctr">
                        <a:lnSpc>
                          <a:spcPct val="200000"/>
                        </a:lnSpc>
                        <a:spcAft>
                          <a:spcPts val="0"/>
                        </a:spcAft>
                      </a:pPr>
                      <a:r>
                        <a:rPr lang="en-US" sz="2400" dirty="0">
                          <a:solidFill>
                            <a:schemeClr val="tx1"/>
                          </a:solidFill>
                          <a:effectLst/>
                        </a:rPr>
                        <a:t>1 April 2024</a:t>
                      </a:r>
                      <a:r>
                        <a:rPr lang="en-US" sz="2400" spc="-10" dirty="0">
                          <a:solidFill>
                            <a:schemeClr val="tx1"/>
                          </a:solidFill>
                          <a:effectLst/>
                        </a:rPr>
                        <a:t> </a:t>
                      </a:r>
                      <a:r>
                        <a:rPr lang="en-US" sz="2400" dirty="0">
                          <a:solidFill>
                            <a:schemeClr val="tx1"/>
                          </a:solidFill>
                          <a:effectLst/>
                        </a:rPr>
                        <a:t>to</a:t>
                      </a:r>
                      <a:r>
                        <a:rPr lang="en-US" sz="2400" spc="5" dirty="0">
                          <a:solidFill>
                            <a:schemeClr val="tx1"/>
                          </a:solidFill>
                          <a:effectLst/>
                        </a:rPr>
                        <a:t> </a:t>
                      </a:r>
                      <a:r>
                        <a:rPr lang="en-US" sz="2400" dirty="0">
                          <a:solidFill>
                            <a:schemeClr val="tx1"/>
                          </a:solidFill>
                          <a:effectLst/>
                        </a:rPr>
                        <a:t>31</a:t>
                      </a:r>
                      <a:r>
                        <a:rPr lang="en-US" sz="2400" spc="-10" dirty="0">
                          <a:solidFill>
                            <a:schemeClr val="tx1"/>
                          </a:solidFill>
                          <a:effectLst/>
                        </a:rPr>
                        <a:t> </a:t>
                      </a:r>
                      <a:r>
                        <a:rPr lang="en-US" sz="2400" dirty="0">
                          <a:solidFill>
                            <a:schemeClr val="tx1"/>
                          </a:solidFill>
                          <a:effectLst/>
                        </a:rPr>
                        <a:t>March</a:t>
                      </a:r>
                      <a:r>
                        <a:rPr lang="en-US" sz="2400" spc="5" dirty="0">
                          <a:solidFill>
                            <a:schemeClr val="tx1"/>
                          </a:solidFill>
                          <a:effectLst/>
                        </a:rPr>
                        <a:t> </a:t>
                      </a:r>
                      <a:r>
                        <a:rPr lang="en-US" sz="2400" dirty="0">
                          <a:solidFill>
                            <a:schemeClr val="tx1"/>
                          </a:solidFill>
                          <a:effectLst/>
                        </a:rPr>
                        <a:t>2027</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898515110"/>
                  </a:ext>
                </a:extLst>
              </a:tr>
              <a:tr h="784053">
                <a:tc>
                  <a:txBody>
                    <a:bodyPr/>
                    <a:lstStyle/>
                    <a:p>
                      <a:pPr marL="438150" marR="433705" algn="ctr">
                        <a:lnSpc>
                          <a:spcPct val="200000"/>
                        </a:lnSpc>
                        <a:spcAft>
                          <a:spcPts val="0"/>
                        </a:spcAft>
                      </a:pPr>
                      <a:r>
                        <a:rPr lang="en-US" sz="2400">
                          <a:solidFill>
                            <a:schemeClr val="tx1"/>
                          </a:solidFill>
                          <a:effectLst/>
                        </a:rPr>
                        <a:t>Malaria</a:t>
                      </a:r>
                      <a:endParaRPr lang="en-IN" sz="2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294005" marR="287655" algn="ctr">
                        <a:lnSpc>
                          <a:spcPct val="200000"/>
                        </a:lnSpc>
                        <a:spcAft>
                          <a:spcPts val="0"/>
                        </a:spcAft>
                      </a:pPr>
                      <a:r>
                        <a:rPr lang="en-US" sz="2400" dirty="0">
                          <a:solidFill>
                            <a:schemeClr val="tx1"/>
                          </a:solidFill>
                          <a:effectLst/>
                        </a:rPr>
                        <a:t>65,000,000</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332740" marR="327660" algn="ctr">
                        <a:lnSpc>
                          <a:spcPct val="200000"/>
                        </a:lnSpc>
                        <a:spcAft>
                          <a:spcPts val="0"/>
                        </a:spcAft>
                      </a:pPr>
                      <a:r>
                        <a:rPr lang="en-US" sz="2400" dirty="0">
                          <a:solidFill>
                            <a:schemeClr val="tx1"/>
                          </a:solidFill>
                          <a:effectLst/>
                        </a:rPr>
                        <a:t>1 April 2024</a:t>
                      </a:r>
                      <a:r>
                        <a:rPr lang="en-US" sz="2400" spc="-10" dirty="0">
                          <a:solidFill>
                            <a:schemeClr val="tx1"/>
                          </a:solidFill>
                          <a:effectLst/>
                        </a:rPr>
                        <a:t> </a:t>
                      </a:r>
                      <a:r>
                        <a:rPr lang="en-US" sz="2400" dirty="0">
                          <a:solidFill>
                            <a:schemeClr val="tx1"/>
                          </a:solidFill>
                          <a:effectLst/>
                        </a:rPr>
                        <a:t>to</a:t>
                      </a:r>
                      <a:r>
                        <a:rPr lang="en-US" sz="2400" spc="5" dirty="0">
                          <a:solidFill>
                            <a:schemeClr val="tx1"/>
                          </a:solidFill>
                          <a:effectLst/>
                        </a:rPr>
                        <a:t> </a:t>
                      </a:r>
                      <a:r>
                        <a:rPr lang="en-US" sz="2400" dirty="0">
                          <a:solidFill>
                            <a:schemeClr val="tx1"/>
                          </a:solidFill>
                          <a:effectLst/>
                        </a:rPr>
                        <a:t>31</a:t>
                      </a:r>
                      <a:r>
                        <a:rPr lang="en-US" sz="2400" spc="-10" dirty="0">
                          <a:solidFill>
                            <a:schemeClr val="tx1"/>
                          </a:solidFill>
                          <a:effectLst/>
                        </a:rPr>
                        <a:t> </a:t>
                      </a:r>
                      <a:r>
                        <a:rPr lang="en-US" sz="2400" dirty="0">
                          <a:solidFill>
                            <a:schemeClr val="tx1"/>
                          </a:solidFill>
                          <a:effectLst/>
                        </a:rPr>
                        <a:t>March</a:t>
                      </a:r>
                      <a:r>
                        <a:rPr lang="en-US" sz="2400" spc="5" dirty="0">
                          <a:solidFill>
                            <a:schemeClr val="tx1"/>
                          </a:solidFill>
                          <a:effectLst/>
                        </a:rPr>
                        <a:t> </a:t>
                      </a:r>
                      <a:r>
                        <a:rPr lang="en-US" sz="2400" dirty="0">
                          <a:solidFill>
                            <a:schemeClr val="tx1"/>
                          </a:solidFill>
                          <a:effectLst/>
                        </a:rPr>
                        <a:t>2027</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2257749642"/>
                  </a:ext>
                </a:extLst>
              </a:tr>
              <a:tr h="716655">
                <a:tc>
                  <a:txBody>
                    <a:bodyPr/>
                    <a:lstStyle/>
                    <a:p>
                      <a:pPr marL="294640" marR="61595" algn="ctr">
                        <a:lnSpc>
                          <a:spcPct val="200000"/>
                        </a:lnSpc>
                        <a:spcAft>
                          <a:spcPts val="0"/>
                        </a:spcAft>
                      </a:pPr>
                      <a:r>
                        <a:rPr lang="en-US" sz="2400" dirty="0">
                          <a:solidFill>
                            <a:schemeClr val="tx1"/>
                          </a:solidFill>
                          <a:effectLst/>
                        </a:rPr>
                        <a:t>Total</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294640" marR="286385" algn="ctr">
                        <a:lnSpc>
                          <a:spcPct val="200000"/>
                        </a:lnSpc>
                      </a:pPr>
                      <a:r>
                        <a:rPr lang="en-US" sz="2400" dirty="0">
                          <a:solidFill>
                            <a:schemeClr val="tx1"/>
                          </a:solidFill>
                          <a:effectLst/>
                        </a:rPr>
                        <a:t>500,000,000</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294640" marR="286385" algn="ctr">
                        <a:lnSpc>
                          <a:spcPct val="200000"/>
                        </a:lnSpc>
                        <a:spcAft>
                          <a:spcPts val="0"/>
                        </a:spcAft>
                      </a:pPr>
                      <a:r>
                        <a:rPr lang="en-US" sz="2400" dirty="0">
                          <a:solidFill>
                            <a:schemeClr val="tx1"/>
                          </a:solidFill>
                          <a:effectLst/>
                        </a:rPr>
                        <a:t> </a:t>
                      </a:r>
                      <a:endParaRPr lang="en-IN"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2190592012"/>
                  </a:ext>
                </a:extLst>
              </a:tr>
            </a:tbl>
          </a:graphicData>
        </a:graphic>
      </p:graphicFrame>
    </p:spTree>
    <p:extLst>
      <p:ext uri="{BB962C8B-B14F-4D97-AF65-F5344CB8AC3E}">
        <p14:creationId xmlns:p14="http://schemas.microsoft.com/office/powerpoint/2010/main" val="823995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939" y="130963"/>
            <a:ext cx="11402975" cy="537587"/>
          </a:xfrm>
        </p:spPr>
        <p:txBody>
          <a:bodyPr>
            <a:normAutofit fontScale="90000"/>
          </a:bodyPr>
          <a:lstStyle/>
          <a:p>
            <a:pPr algn="ctr"/>
            <a:r>
              <a:rPr lang="en-US" b="1" dirty="0"/>
              <a:t>Submission Windows</a:t>
            </a:r>
          </a:p>
        </p:txBody>
      </p:sp>
      <p:sp>
        <p:nvSpPr>
          <p:cNvPr id="3" name="Content Placeholder 2"/>
          <p:cNvSpPr>
            <a:spLocks noGrp="1"/>
          </p:cNvSpPr>
          <p:nvPr>
            <p:ph idx="1"/>
          </p:nvPr>
        </p:nvSpPr>
        <p:spPr>
          <a:xfrm>
            <a:off x="304801" y="696687"/>
            <a:ext cx="11604170" cy="5915130"/>
          </a:xfrm>
        </p:spPr>
        <p:txBody>
          <a:bodyPr>
            <a:normAutofit/>
          </a:bodyPr>
          <a:lstStyle/>
          <a:p>
            <a:pPr algn="just"/>
            <a:r>
              <a:rPr lang="en-US" sz="2400" dirty="0"/>
              <a:t>The Global Fund CT in their communication dated 21</a:t>
            </a:r>
            <a:r>
              <a:rPr lang="en-US" sz="2400" baseline="30000" dirty="0"/>
              <a:t>st</a:t>
            </a:r>
            <a:r>
              <a:rPr lang="en-US" sz="2400" dirty="0"/>
              <a:t> December 2022 have sent the formal allocation</a:t>
            </a:r>
            <a:r>
              <a:rPr lang="en-US" sz="2400" b="0" i="0" dirty="0">
                <a:solidFill>
                  <a:srgbClr val="000000"/>
                </a:solidFill>
                <a:effectLst/>
              </a:rPr>
              <a:t> letter to India</a:t>
            </a:r>
            <a:r>
              <a:rPr lang="en-US" sz="2400" b="0" i="0" dirty="0">
                <a:solidFill>
                  <a:srgbClr val="FF0000"/>
                </a:solidFill>
                <a:effectLst/>
              </a:rPr>
              <a:t> </a:t>
            </a:r>
            <a:r>
              <a:rPr lang="en-US" sz="2400" b="0" i="0" dirty="0">
                <a:solidFill>
                  <a:srgbClr val="000000"/>
                </a:solidFill>
                <a:effectLst/>
              </a:rPr>
              <a:t>for the Global Fund’s 2023-2025 allocation period (2024-2027 implementation period).</a:t>
            </a:r>
            <a:endParaRPr lang="en-US" sz="2400" dirty="0"/>
          </a:p>
          <a:p>
            <a:pPr algn="just"/>
            <a:r>
              <a:rPr lang="en-US" sz="2400" dirty="0"/>
              <a:t>Three windows for submission of Country Funding proposal will be:</a:t>
            </a:r>
          </a:p>
          <a:p>
            <a:pPr algn="just"/>
            <a:endParaRPr lang="en-US" sz="2400" dirty="0"/>
          </a:p>
          <a:p>
            <a:pPr algn="just"/>
            <a:endParaRPr lang="en-US" sz="2400" dirty="0"/>
          </a:p>
          <a:p>
            <a:pPr algn="just"/>
            <a:endParaRPr lang="en-US" sz="2400" dirty="0"/>
          </a:p>
          <a:p>
            <a:pPr algn="just"/>
            <a:endParaRPr lang="en-US" sz="2400" dirty="0"/>
          </a:p>
          <a:p>
            <a:pPr algn="just">
              <a:buNone/>
            </a:pPr>
            <a:endParaRPr lang="en-US" sz="2400" dirty="0"/>
          </a:p>
          <a:p>
            <a:pPr marL="530352" lvl="1" indent="0">
              <a:buNone/>
            </a:pP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544464158"/>
              </p:ext>
            </p:extLst>
          </p:nvPr>
        </p:nvGraphicFramePr>
        <p:xfrm>
          <a:off x="1055914" y="2711881"/>
          <a:ext cx="10308772" cy="3340575"/>
        </p:xfrm>
        <a:graphic>
          <a:graphicData uri="http://schemas.openxmlformats.org/drawingml/2006/table">
            <a:tbl>
              <a:tblPr>
                <a:tableStyleId>{284E427A-3D55-4303-BF80-6455036E1DE7}</a:tableStyleId>
              </a:tblPr>
              <a:tblGrid>
                <a:gridCol w="1683712">
                  <a:extLst>
                    <a:ext uri="{9D8B030D-6E8A-4147-A177-3AD203B41FA5}">
                      <a16:colId xmlns:a16="http://schemas.microsoft.com/office/drawing/2014/main" val="20000"/>
                    </a:ext>
                  </a:extLst>
                </a:gridCol>
                <a:gridCol w="4018675">
                  <a:extLst>
                    <a:ext uri="{9D8B030D-6E8A-4147-A177-3AD203B41FA5}">
                      <a16:colId xmlns:a16="http://schemas.microsoft.com/office/drawing/2014/main" val="20001"/>
                    </a:ext>
                  </a:extLst>
                </a:gridCol>
                <a:gridCol w="4606385">
                  <a:extLst>
                    <a:ext uri="{9D8B030D-6E8A-4147-A177-3AD203B41FA5}">
                      <a16:colId xmlns:a16="http://schemas.microsoft.com/office/drawing/2014/main" val="20002"/>
                    </a:ext>
                  </a:extLst>
                </a:gridCol>
              </a:tblGrid>
              <a:tr h="1047870">
                <a:tc>
                  <a:txBody>
                    <a:bodyPr/>
                    <a:lstStyle/>
                    <a:p>
                      <a:pPr algn="ctr"/>
                      <a:r>
                        <a:rPr lang="en-US" sz="2400" b="1" dirty="0"/>
                        <a:t>Window</a:t>
                      </a:r>
                    </a:p>
                  </a:txBody>
                  <a:tcPr anchor="ctr">
                    <a:solidFill>
                      <a:schemeClr val="accent1">
                        <a:lumMod val="60000"/>
                        <a:lumOff val="40000"/>
                      </a:schemeClr>
                    </a:solidFill>
                  </a:tcPr>
                </a:tc>
                <a:tc>
                  <a:txBody>
                    <a:bodyPr/>
                    <a:lstStyle/>
                    <a:p>
                      <a:pPr algn="ctr"/>
                      <a:r>
                        <a:rPr lang="en-US" sz="2400" b="1" dirty="0"/>
                        <a:t>Submission date</a:t>
                      </a:r>
                    </a:p>
                  </a:txBody>
                  <a:tcPr anchor="ctr">
                    <a:solidFill>
                      <a:schemeClr val="accent1">
                        <a:lumMod val="60000"/>
                        <a:lumOff val="40000"/>
                      </a:schemeClr>
                    </a:solidFill>
                  </a:tcPr>
                </a:tc>
                <a:tc>
                  <a:txBody>
                    <a:bodyPr/>
                    <a:lstStyle/>
                    <a:p>
                      <a:pPr algn="ctr"/>
                      <a:r>
                        <a:rPr lang="en-US" sz="2400" b="1" dirty="0"/>
                        <a:t>Technical Review Panel review</a:t>
                      </a:r>
                    </a:p>
                  </a:txBody>
                  <a:tcPr anchor="ctr">
                    <a:solidFill>
                      <a:schemeClr val="accent1">
                        <a:lumMod val="60000"/>
                        <a:lumOff val="40000"/>
                      </a:schemeClr>
                    </a:solidFill>
                  </a:tcPr>
                </a:tc>
                <a:extLst>
                  <a:ext uri="{0D108BD9-81ED-4DB2-BD59-A6C34878D82A}">
                    <a16:rowId xmlns:a16="http://schemas.microsoft.com/office/drawing/2014/main" val="10000"/>
                  </a:ext>
                </a:extLst>
              </a:tr>
              <a:tr h="764235">
                <a:tc>
                  <a:txBody>
                    <a:bodyPr/>
                    <a:lstStyle/>
                    <a:p>
                      <a:pPr algn="ctr"/>
                      <a:r>
                        <a:rPr lang="en-US" sz="2400"/>
                        <a:t>1</a:t>
                      </a:r>
                    </a:p>
                  </a:txBody>
                  <a:tcPr anchor="ctr">
                    <a:solidFill>
                      <a:schemeClr val="accent1">
                        <a:lumMod val="60000"/>
                        <a:lumOff val="40000"/>
                      </a:schemeClr>
                    </a:solidFill>
                  </a:tcPr>
                </a:tc>
                <a:tc>
                  <a:txBody>
                    <a:bodyPr/>
                    <a:lstStyle/>
                    <a:p>
                      <a:pPr algn="ctr"/>
                      <a:r>
                        <a:rPr lang="en-US" sz="2400" dirty="0"/>
                        <a:t>20 March 2023</a:t>
                      </a:r>
                    </a:p>
                  </a:txBody>
                  <a:tcPr anchor="ctr">
                    <a:solidFill>
                      <a:schemeClr val="accent1">
                        <a:lumMod val="60000"/>
                        <a:lumOff val="40000"/>
                      </a:schemeClr>
                    </a:solidFill>
                  </a:tcPr>
                </a:tc>
                <a:tc>
                  <a:txBody>
                    <a:bodyPr/>
                    <a:lstStyle/>
                    <a:p>
                      <a:pPr algn="ctr"/>
                      <a:r>
                        <a:rPr lang="en-US" sz="2400" dirty="0"/>
                        <a:t> April - May 2023</a:t>
                      </a:r>
                    </a:p>
                  </a:txBody>
                  <a:tcPr anchor="ctr">
                    <a:solidFill>
                      <a:schemeClr val="accent1">
                        <a:lumMod val="60000"/>
                        <a:lumOff val="40000"/>
                      </a:schemeClr>
                    </a:solidFill>
                  </a:tcPr>
                </a:tc>
                <a:extLst>
                  <a:ext uri="{0D108BD9-81ED-4DB2-BD59-A6C34878D82A}">
                    <a16:rowId xmlns:a16="http://schemas.microsoft.com/office/drawing/2014/main" val="10001"/>
                  </a:ext>
                </a:extLst>
              </a:tr>
              <a:tr h="764235">
                <a:tc>
                  <a:txBody>
                    <a:bodyPr/>
                    <a:lstStyle/>
                    <a:p>
                      <a:pPr algn="ctr"/>
                      <a:r>
                        <a:rPr lang="en-US" sz="2400" dirty="0"/>
                        <a:t>2</a:t>
                      </a:r>
                    </a:p>
                  </a:txBody>
                  <a:tcPr anchor="ctr">
                    <a:solidFill>
                      <a:schemeClr val="accent1">
                        <a:lumMod val="60000"/>
                        <a:lumOff val="40000"/>
                      </a:schemeClr>
                    </a:solidFill>
                  </a:tcPr>
                </a:tc>
                <a:tc>
                  <a:txBody>
                    <a:bodyPr/>
                    <a:lstStyle/>
                    <a:p>
                      <a:pPr algn="ctr"/>
                      <a:r>
                        <a:rPr lang="en-US" sz="2400" dirty="0"/>
                        <a:t>29 May 2023</a:t>
                      </a:r>
                    </a:p>
                  </a:txBody>
                  <a:tcPr anchor="ctr">
                    <a:solidFill>
                      <a:schemeClr val="accent1">
                        <a:lumMod val="60000"/>
                        <a:lumOff val="40000"/>
                      </a:schemeClr>
                    </a:solidFill>
                  </a:tcPr>
                </a:tc>
                <a:tc>
                  <a:txBody>
                    <a:bodyPr/>
                    <a:lstStyle/>
                    <a:p>
                      <a:pPr algn="ctr"/>
                      <a:r>
                        <a:rPr lang="en-US" sz="2400" dirty="0"/>
                        <a:t> July 2023</a:t>
                      </a:r>
                    </a:p>
                  </a:txBody>
                  <a:tcPr anchor="ctr">
                    <a:solidFill>
                      <a:schemeClr val="accent1">
                        <a:lumMod val="60000"/>
                        <a:lumOff val="40000"/>
                      </a:schemeClr>
                    </a:solidFill>
                  </a:tcPr>
                </a:tc>
                <a:extLst>
                  <a:ext uri="{0D108BD9-81ED-4DB2-BD59-A6C34878D82A}">
                    <a16:rowId xmlns:a16="http://schemas.microsoft.com/office/drawing/2014/main" val="10002"/>
                  </a:ext>
                </a:extLst>
              </a:tr>
              <a:tr h="764235">
                <a:tc>
                  <a:txBody>
                    <a:bodyPr/>
                    <a:lstStyle/>
                    <a:p>
                      <a:pPr algn="ctr"/>
                      <a:r>
                        <a:rPr lang="en-US" sz="2400"/>
                        <a:t>3</a:t>
                      </a:r>
                    </a:p>
                  </a:txBody>
                  <a:tcPr anchor="ctr">
                    <a:solidFill>
                      <a:schemeClr val="accent1">
                        <a:lumMod val="60000"/>
                        <a:lumOff val="40000"/>
                      </a:schemeClr>
                    </a:solidFill>
                  </a:tcPr>
                </a:tc>
                <a:tc>
                  <a:txBody>
                    <a:bodyPr/>
                    <a:lstStyle/>
                    <a:p>
                      <a:pPr algn="ctr"/>
                      <a:r>
                        <a:rPr lang="en-US" sz="2400" dirty="0"/>
                        <a:t>21 August 2023</a:t>
                      </a:r>
                    </a:p>
                  </a:txBody>
                  <a:tcPr anchor="ctr">
                    <a:solidFill>
                      <a:schemeClr val="accent1">
                        <a:lumMod val="60000"/>
                        <a:lumOff val="40000"/>
                      </a:schemeClr>
                    </a:solidFill>
                  </a:tcPr>
                </a:tc>
                <a:tc>
                  <a:txBody>
                    <a:bodyPr/>
                    <a:lstStyle/>
                    <a:p>
                      <a:pPr algn="ctr"/>
                      <a:r>
                        <a:rPr lang="en-US" sz="2400" dirty="0"/>
                        <a:t>September-October 2023</a:t>
                      </a:r>
                    </a:p>
                  </a:txBody>
                  <a:tcPr anchor="ctr">
                    <a:solidFill>
                      <a:schemeClr val="accent1">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2092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BACKGROUND </a:t>
            </a:r>
          </a:p>
        </p:txBody>
      </p:sp>
      <p:sp>
        <p:nvSpPr>
          <p:cNvPr id="5" name="Text Placeholder 4"/>
          <p:cNvSpPr>
            <a:spLocks noGrp="1"/>
          </p:cNvSpPr>
          <p:nvPr>
            <p:ph type="body" idx="1"/>
          </p:nvPr>
        </p:nvSpPr>
        <p:spPr/>
        <p:txBody>
          <a:bodyPr/>
          <a:lstStyle/>
          <a:p>
            <a:endParaRPr lang="en-IN"/>
          </a:p>
        </p:txBody>
      </p:sp>
    </p:spTree>
    <p:extLst>
      <p:ext uri="{BB962C8B-B14F-4D97-AF65-F5344CB8AC3E}">
        <p14:creationId xmlns:p14="http://schemas.microsoft.com/office/powerpoint/2010/main" val="3671420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E9930-1F5F-3806-7FC7-C8DEF9381E0D}"/>
              </a:ext>
            </a:extLst>
          </p:cNvPr>
          <p:cNvSpPr>
            <a:spLocks noGrp="1"/>
          </p:cNvSpPr>
          <p:nvPr>
            <p:ph type="title"/>
          </p:nvPr>
        </p:nvSpPr>
        <p:spPr>
          <a:xfrm>
            <a:off x="609599" y="244400"/>
            <a:ext cx="10907485" cy="702303"/>
          </a:xfrm>
          <a:noFill/>
          <a:ln>
            <a:solidFill>
              <a:schemeClr val="accent2">
                <a:lumMod val="60000"/>
                <a:lumOff val="40000"/>
              </a:schemeClr>
            </a:solidFill>
          </a:ln>
        </p:spPr>
        <p:txBody>
          <a:bodyPr anchor="ctr">
            <a:normAutofit fontScale="90000"/>
          </a:bodyPr>
          <a:lstStyle/>
          <a:p>
            <a:pPr algn="ctr"/>
            <a:r>
              <a:rPr lang="en-IN" sz="3200" b="1" dirty="0">
                <a:latin typeface="Arial" panose="020B0604020202020204" pitchFamily="34" charset="0"/>
                <a:cs typeface="Arial" panose="020B0604020202020204" pitchFamily="34" charset="0"/>
              </a:rPr>
              <a:t>Screening Committee Composition for Revised process</a:t>
            </a:r>
          </a:p>
        </p:txBody>
      </p:sp>
      <p:graphicFrame>
        <p:nvGraphicFramePr>
          <p:cNvPr id="4" name="Content Placeholder 3">
            <a:extLst>
              <a:ext uri="{FF2B5EF4-FFF2-40B4-BE49-F238E27FC236}">
                <a16:creationId xmlns:a16="http://schemas.microsoft.com/office/drawing/2014/main" id="{456B8073-3C35-8757-9236-D8EF5C6A5CDC}"/>
              </a:ext>
            </a:extLst>
          </p:cNvPr>
          <p:cNvGraphicFramePr>
            <a:graphicFrameLocks noGrp="1"/>
          </p:cNvGraphicFramePr>
          <p:nvPr>
            <p:ph idx="1"/>
            <p:extLst>
              <p:ext uri="{D42A27DB-BD31-4B8C-83A1-F6EECF244321}">
                <p14:modId xmlns:p14="http://schemas.microsoft.com/office/powerpoint/2010/main" val="1336521283"/>
              </p:ext>
            </p:extLst>
          </p:nvPr>
        </p:nvGraphicFramePr>
        <p:xfrm>
          <a:off x="609600" y="1349829"/>
          <a:ext cx="10907485" cy="5191646"/>
        </p:xfrm>
        <a:graphic>
          <a:graphicData uri="http://schemas.openxmlformats.org/drawingml/2006/table">
            <a:tbl>
              <a:tblPr firstRow="1" firstCol="1" bandRow="1">
                <a:tableStyleId>{5C22544A-7EE6-4342-B048-85BDC9FD1C3A}</a:tableStyleId>
              </a:tblPr>
              <a:tblGrid>
                <a:gridCol w="724754">
                  <a:extLst>
                    <a:ext uri="{9D8B030D-6E8A-4147-A177-3AD203B41FA5}">
                      <a16:colId xmlns:a16="http://schemas.microsoft.com/office/drawing/2014/main" val="1308538055"/>
                    </a:ext>
                  </a:extLst>
                </a:gridCol>
                <a:gridCol w="3399690">
                  <a:extLst>
                    <a:ext uri="{9D8B030D-6E8A-4147-A177-3AD203B41FA5}">
                      <a16:colId xmlns:a16="http://schemas.microsoft.com/office/drawing/2014/main" val="221300528"/>
                    </a:ext>
                  </a:extLst>
                </a:gridCol>
                <a:gridCol w="6783041">
                  <a:extLst>
                    <a:ext uri="{9D8B030D-6E8A-4147-A177-3AD203B41FA5}">
                      <a16:colId xmlns:a16="http://schemas.microsoft.com/office/drawing/2014/main" val="2831556875"/>
                    </a:ext>
                  </a:extLst>
                </a:gridCol>
              </a:tblGrid>
              <a:tr h="423245">
                <a:tc>
                  <a:txBody>
                    <a:bodyPr/>
                    <a:lstStyle/>
                    <a:p>
                      <a:pPr algn="ctr">
                        <a:lnSpc>
                          <a:spcPct val="107000"/>
                        </a:lnSpc>
                      </a:pPr>
                      <a:r>
                        <a:rPr lang="en-US" sz="1600" dirty="0" err="1">
                          <a:effectLst/>
                          <a:latin typeface="Arial" panose="020B0604020202020204" pitchFamily="34" charset="0"/>
                          <a:cs typeface="Arial" panose="020B0604020202020204" pitchFamily="34" charset="0"/>
                        </a:rPr>
                        <a:t>S.No</a:t>
                      </a:r>
                      <a:endParaRPr lang="en-IN" sz="1600" dirty="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dirty="0">
                          <a:effectLst/>
                          <a:latin typeface="Arial" panose="020B0604020202020204" pitchFamily="34" charset="0"/>
                          <a:cs typeface="Arial" panose="020B0604020202020204" pitchFamily="34" charset="0"/>
                        </a:rPr>
                        <a:t>Name</a:t>
                      </a:r>
                      <a:endParaRPr lang="en-IN" sz="1600" dirty="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dirty="0">
                          <a:effectLst/>
                          <a:latin typeface="Arial" panose="020B0604020202020204" pitchFamily="34" charset="0"/>
                          <a:cs typeface="Arial" panose="020B0604020202020204" pitchFamily="34" charset="0"/>
                        </a:rPr>
                        <a:t>Designation/</a:t>
                      </a:r>
                      <a:r>
                        <a:rPr lang="en-US" sz="1600" dirty="0" err="1">
                          <a:effectLst/>
                          <a:latin typeface="Arial" panose="020B0604020202020204" pitchFamily="34" charset="0"/>
                          <a:cs typeface="Arial" panose="020B0604020202020204" pitchFamily="34" charset="0"/>
                        </a:rPr>
                        <a:t>Organisation</a:t>
                      </a:r>
                      <a:endParaRPr lang="en-IN" sz="1600" dirty="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4014871283"/>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1</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Dr. Atul Goel</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DGHS as Chair of Committee</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2068094802"/>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2</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Dr. R P Joshi</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dirty="0">
                          <a:effectLst/>
                          <a:latin typeface="Arial" panose="020B0604020202020204" pitchFamily="34" charset="0"/>
                          <a:cs typeface="Arial" panose="020B0604020202020204" pitchFamily="34" charset="0"/>
                        </a:rPr>
                        <a:t>DDG (TB)</a:t>
                      </a:r>
                      <a:endParaRPr lang="en-IN" sz="1600" dirty="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1641645589"/>
                  </a:ext>
                </a:extLst>
              </a:tr>
              <a:tr h="535951">
                <a:tc>
                  <a:txBody>
                    <a:bodyPr/>
                    <a:lstStyle/>
                    <a:p>
                      <a:pPr algn="ctr">
                        <a:lnSpc>
                          <a:spcPct val="107000"/>
                        </a:lnSpc>
                      </a:pPr>
                      <a:r>
                        <a:rPr lang="en-US" sz="1600">
                          <a:effectLst/>
                          <a:latin typeface="Arial" panose="020B0604020202020204" pitchFamily="34" charset="0"/>
                          <a:cs typeface="Arial" panose="020B0604020202020204" pitchFamily="34" charset="0"/>
                        </a:rPr>
                        <a:t>3</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dirty="0">
                          <a:effectLst/>
                          <a:latin typeface="Arial" panose="020B0604020202020204" pitchFamily="34" charset="0"/>
                          <a:cs typeface="Arial" panose="020B0604020202020204" pitchFamily="34" charset="0"/>
                        </a:rPr>
                        <a:t>Dr. U B Das</a:t>
                      </a:r>
                      <a:endParaRPr lang="en-IN" sz="1600" dirty="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DDG (NACO)</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1424033397"/>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4</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Dr. Tanu Jain</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Director (NVBDCP)</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2975444824"/>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5</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Ms. Nandini Kapoor</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Senior Technical Adviser, UNAIDS/ Chair OC I-CCM</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3376488876"/>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6</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Dr. Ranjani Ramchandran</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NPO (Labs), WHO/ Alt Member I-CCM</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2752999342"/>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7</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Dr. Shubnum Singh</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dirty="0">
                          <a:effectLst/>
                          <a:latin typeface="Arial" panose="020B0604020202020204" pitchFamily="34" charset="0"/>
                          <a:cs typeface="Arial" panose="020B0604020202020204" pitchFamily="34" charset="0"/>
                        </a:rPr>
                        <a:t>Director (MHC), CII/ Member I-CCM</a:t>
                      </a:r>
                      <a:endParaRPr lang="en-IN" sz="1600" dirty="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3144433084"/>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8</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Prof. Ramila Bisht</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Professor JNU/ Member I-CCM</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241132772"/>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9</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Ms. T Mercy Annapoorni</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HIV CSO Constituency/ Member I-CCM</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370572371"/>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10</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Mr. Sudeshwar Singh</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TB PLWD Constituency/Member I-CCM</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4057634153"/>
                  </a:ext>
                </a:extLst>
              </a:tr>
              <a:tr h="423245">
                <a:tc>
                  <a:txBody>
                    <a:bodyPr/>
                    <a:lstStyle/>
                    <a:p>
                      <a:pPr algn="ctr">
                        <a:lnSpc>
                          <a:spcPct val="107000"/>
                        </a:lnSpc>
                      </a:pPr>
                      <a:r>
                        <a:rPr lang="en-US" sz="1600">
                          <a:effectLst/>
                          <a:latin typeface="Arial" panose="020B0604020202020204" pitchFamily="34" charset="0"/>
                          <a:cs typeface="Arial" panose="020B0604020202020204" pitchFamily="34" charset="0"/>
                        </a:rPr>
                        <a:t>11</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a:effectLst/>
                          <a:latin typeface="Arial" panose="020B0604020202020204" pitchFamily="34" charset="0"/>
                          <a:cs typeface="Arial" panose="020B0604020202020204" pitchFamily="34" charset="0"/>
                        </a:rPr>
                        <a:t>Dr. Ravi Kumar</a:t>
                      </a:r>
                      <a:endParaRPr lang="en-IN" sz="160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tc>
                  <a:txBody>
                    <a:bodyPr/>
                    <a:lstStyle/>
                    <a:p>
                      <a:pPr algn="ctr">
                        <a:lnSpc>
                          <a:spcPts val="1175"/>
                        </a:lnSpc>
                      </a:pPr>
                      <a:r>
                        <a:rPr lang="en-US" sz="1600" dirty="0">
                          <a:effectLst/>
                          <a:latin typeface="Arial" panose="020B0604020202020204" pitchFamily="34" charset="0"/>
                          <a:cs typeface="Arial" panose="020B0604020202020204" pitchFamily="34" charset="0"/>
                        </a:rPr>
                        <a:t>KP Malaria Constituency, Alt Member I-CCM</a:t>
                      </a:r>
                      <a:endParaRPr lang="en-IN" sz="1600" dirty="0">
                        <a:effectLst/>
                        <a:latin typeface="Arial" panose="020B0604020202020204" pitchFamily="34" charset="0"/>
                        <a:ea typeface="Georgia" panose="02040502050405020303" pitchFamily="18" charset="0"/>
                        <a:cs typeface="Arial" panose="020B0604020202020204" pitchFamily="34" charset="0"/>
                      </a:endParaRPr>
                    </a:p>
                  </a:txBody>
                  <a:tcPr marL="9525" marR="9525" marT="0" marB="0" anchor="ctr"/>
                </a:tc>
                <a:extLst>
                  <a:ext uri="{0D108BD9-81ED-4DB2-BD59-A6C34878D82A}">
                    <a16:rowId xmlns:a16="http://schemas.microsoft.com/office/drawing/2014/main" val="751019521"/>
                  </a:ext>
                </a:extLst>
              </a:tr>
            </a:tbl>
          </a:graphicData>
        </a:graphic>
      </p:graphicFrame>
    </p:spTree>
    <p:extLst>
      <p:ext uri="{BB962C8B-B14F-4D97-AF65-F5344CB8AC3E}">
        <p14:creationId xmlns:p14="http://schemas.microsoft.com/office/powerpoint/2010/main" val="2834885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163286" y="175510"/>
            <a:ext cx="11527971" cy="1121229"/>
          </a:xfrm>
          <a:solidFill>
            <a:schemeClr val="accent1">
              <a:lumMod val="60000"/>
              <a:lumOff val="40000"/>
            </a:schemeClr>
          </a:solidFill>
        </p:spPr>
        <p:txBody>
          <a:bodyPr anchor="t">
            <a:normAutofit/>
          </a:bodyPr>
          <a:lstStyle/>
          <a:p>
            <a:pPr algn="ctr"/>
            <a:br>
              <a:rPr lang="en-US" sz="2800" dirty="0"/>
            </a:br>
            <a:r>
              <a:rPr lang="en-US" sz="3600" dirty="0">
                <a:solidFill>
                  <a:schemeClr val="tx1"/>
                </a:solidFill>
                <a:latin typeface="Arial" pitchFamily="34" charset="0"/>
                <a:cs typeface="Arial" pitchFamily="34" charset="0"/>
              </a:rPr>
              <a:t>Revised Non-Government PR Selection Process</a:t>
            </a:r>
            <a:endParaRPr lang="en-US" sz="3600" dirty="0">
              <a:solidFill>
                <a:schemeClr val="tx1"/>
              </a:solidFill>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163286" y="1752600"/>
            <a:ext cx="11527971" cy="4484914"/>
          </a:xfrm>
        </p:spPr>
        <p:txBody>
          <a:bodyPr>
            <a:normAutofit/>
          </a:bodyPr>
          <a:lstStyle/>
          <a:p>
            <a:pPr>
              <a:buFont typeface="Wingdings" panose="05000000000000000000" pitchFamily="2" charset="2"/>
              <a:buChar char="§"/>
            </a:pPr>
            <a:r>
              <a:rPr lang="en-US" dirty="0">
                <a:latin typeface="Arial" panose="020B0604020202020204" pitchFamily="34" charset="0"/>
                <a:ea typeface="Georgia" panose="02040502050405020303" pitchFamily="18" charset="0"/>
                <a:cs typeface="Georgia" panose="02040502050405020303" pitchFamily="18" charset="0"/>
              </a:rPr>
              <a:t> </a:t>
            </a:r>
            <a:r>
              <a:rPr lang="en-US" sz="2200" dirty="0">
                <a:latin typeface="Arial" panose="020B0604020202020204" pitchFamily="34" charset="0"/>
                <a:ea typeface="Georgia" panose="02040502050405020303" pitchFamily="18" charset="0"/>
                <a:cs typeface="Arial" panose="020B0604020202020204" pitchFamily="34" charset="0"/>
              </a:rPr>
              <a:t>The same</a:t>
            </a:r>
            <a:r>
              <a:rPr lang="en-US" sz="2200" dirty="0">
                <a:effectLst/>
                <a:latin typeface="Arial" panose="020B0604020202020204" pitchFamily="34" charset="0"/>
                <a:ea typeface="Georgia" panose="02040502050405020303" pitchFamily="18" charset="0"/>
                <a:cs typeface="Arial" panose="020B0604020202020204" pitchFamily="34" charset="0"/>
              </a:rPr>
              <a:t> Screening Committee with identical </a:t>
            </a:r>
            <a:r>
              <a:rPr lang="en-US" sz="2200" dirty="0" err="1">
                <a:effectLst/>
                <a:latin typeface="Arial" panose="020B0604020202020204" pitchFamily="34" charset="0"/>
                <a:ea typeface="Georgia" panose="02040502050405020303" pitchFamily="18" charset="0"/>
                <a:cs typeface="Arial" panose="020B0604020202020204" pitchFamily="34" charset="0"/>
              </a:rPr>
              <a:t>ToR</a:t>
            </a:r>
            <a:r>
              <a:rPr lang="en-US" sz="2200" dirty="0">
                <a:effectLst/>
                <a:latin typeface="Arial" panose="020B0604020202020204" pitchFamily="34" charset="0"/>
                <a:ea typeface="Georgia" panose="02040502050405020303" pitchFamily="18" charset="0"/>
                <a:cs typeface="Arial" panose="020B0604020202020204" pitchFamily="34" charset="0"/>
              </a:rPr>
              <a:t> constituted for the </a:t>
            </a:r>
            <a:r>
              <a:rPr lang="en-US" sz="2200" dirty="0" err="1">
                <a:effectLst/>
                <a:latin typeface="Arial" panose="020B0604020202020204" pitchFamily="34" charset="0"/>
                <a:ea typeface="Georgia" panose="02040502050405020303" pitchFamily="18" charset="0"/>
                <a:cs typeface="Arial" panose="020B0604020202020204" pitchFamily="34" charset="0"/>
              </a:rPr>
              <a:t>EoI</a:t>
            </a:r>
            <a:r>
              <a:rPr lang="en-US" sz="2200" dirty="0">
                <a:effectLst/>
                <a:latin typeface="Arial" panose="020B0604020202020204" pitchFamily="34" charset="0"/>
                <a:ea typeface="Georgia" panose="02040502050405020303" pitchFamily="18" charset="0"/>
                <a:cs typeface="Arial" panose="020B0604020202020204" pitchFamily="34" charset="0"/>
              </a:rPr>
              <a:t> process in February March 2023 was set up with the approval of Secretary (HFW)/Chair, India CCM under the Chairpersonship of DGHS to shortlist received applications for Non-Government PRs selection under the upcoming Global Fund Grant (2024-2027) in the revised process.</a:t>
            </a:r>
          </a:p>
          <a:p>
            <a:pPr>
              <a:buFont typeface="Wingdings" panose="05000000000000000000" pitchFamily="2" charset="2"/>
              <a:buChar char="§"/>
            </a:pPr>
            <a:r>
              <a:rPr lang="en-US" sz="2200" dirty="0">
                <a:effectLst/>
                <a:latin typeface="Arial" panose="020B0604020202020204" pitchFamily="34" charset="0"/>
                <a:ea typeface="Georgia" panose="02040502050405020303" pitchFamily="18" charset="0"/>
                <a:cs typeface="Arial" panose="020B0604020202020204" pitchFamily="34" charset="0"/>
              </a:rPr>
              <a:t>The experience clause in the </a:t>
            </a:r>
            <a:r>
              <a:rPr lang="en-US" sz="2200" dirty="0" err="1">
                <a:effectLst/>
                <a:latin typeface="Arial" panose="020B0604020202020204" pitchFamily="34" charset="0"/>
                <a:ea typeface="Georgia" panose="02040502050405020303" pitchFamily="18" charset="0"/>
                <a:cs typeface="Arial" panose="020B0604020202020204" pitchFamily="34" charset="0"/>
              </a:rPr>
              <a:t>EoI</a:t>
            </a:r>
            <a:r>
              <a:rPr lang="en-US" sz="2200" dirty="0">
                <a:effectLst/>
                <a:latin typeface="Arial" panose="020B0604020202020204" pitchFamily="34" charset="0"/>
                <a:ea typeface="Georgia" panose="02040502050405020303" pitchFamily="18" charset="0"/>
                <a:cs typeface="Arial" panose="020B0604020202020204" pitchFamily="34" charset="0"/>
              </a:rPr>
              <a:t> document was relaxed to “Should have demonstrated experience of working in health sector preferably in HIV/TB/Malaria for at least 3 years” instead of 5 years of HIV/TB Malaria experience including health systems </a:t>
            </a:r>
          </a:p>
          <a:p>
            <a:pPr>
              <a:buFont typeface="Wingdings" panose="05000000000000000000" pitchFamily="2" charset="2"/>
              <a:buChar char="§"/>
            </a:pPr>
            <a:r>
              <a:rPr lang="en-US" sz="2200" dirty="0">
                <a:solidFill>
                  <a:schemeClr val="tx1"/>
                </a:solidFill>
                <a:latin typeface="Arial" panose="020B0604020202020204" pitchFamily="34" charset="0"/>
                <a:ea typeface="Georgia" panose="02040502050405020303" pitchFamily="18" charset="0"/>
                <a:cs typeface="Arial" panose="020B0604020202020204" pitchFamily="34" charset="0"/>
              </a:rPr>
              <a:t>Expression of Interest (</a:t>
            </a:r>
            <a:r>
              <a:rPr lang="en-US" sz="2200" dirty="0" err="1">
                <a:solidFill>
                  <a:schemeClr val="tx1"/>
                </a:solidFill>
                <a:latin typeface="Arial" panose="020B0604020202020204" pitchFamily="34" charset="0"/>
                <a:ea typeface="Georgia" panose="02040502050405020303" pitchFamily="18" charset="0"/>
                <a:cs typeface="Arial" panose="020B0604020202020204" pitchFamily="34" charset="0"/>
              </a:rPr>
              <a:t>EoI</a:t>
            </a:r>
            <a:r>
              <a:rPr lang="en-US" sz="2200" dirty="0">
                <a:solidFill>
                  <a:schemeClr val="tx1"/>
                </a:solidFill>
                <a:latin typeface="Arial" panose="020B0604020202020204" pitchFamily="34" charset="0"/>
                <a:ea typeface="Georgia" panose="02040502050405020303" pitchFamily="18" charset="0"/>
                <a:cs typeface="Arial" panose="020B0604020202020204" pitchFamily="34" charset="0"/>
              </a:rPr>
              <a:t>) from interested Non-Government institutions  was floated </a:t>
            </a:r>
            <a:r>
              <a:rPr lang="en-US" sz="2200" dirty="0">
                <a:latin typeface="Arial" panose="020B0604020202020204" pitchFamily="34" charset="0"/>
                <a:ea typeface="Georgia" panose="02040502050405020303" pitchFamily="18" charset="0"/>
                <a:cs typeface="Arial" panose="020B0604020202020204" pitchFamily="34" charset="0"/>
              </a:rPr>
              <a:t>on the websites of India CCM, </a:t>
            </a:r>
            <a:r>
              <a:rPr lang="en-US" sz="2200" dirty="0" err="1">
                <a:latin typeface="Arial" panose="020B0604020202020204" pitchFamily="34" charset="0"/>
                <a:ea typeface="Georgia" panose="02040502050405020303" pitchFamily="18" charset="0"/>
                <a:cs typeface="Arial" panose="020B0604020202020204" pitchFamily="34" charset="0"/>
              </a:rPr>
              <a:t>MoHFW</a:t>
            </a:r>
            <a:r>
              <a:rPr lang="en-US" sz="2200" dirty="0">
                <a:latin typeface="Arial" panose="020B0604020202020204" pitchFamily="34" charset="0"/>
                <a:ea typeface="Georgia" panose="02040502050405020303" pitchFamily="18" charset="0"/>
                <a:cs typeface="Arial" panose="020B0604020202020204" pitchFamily="34" charset="0"/>
              </a:rPr>
              <a:t> and </a:t>
            </a:r>
            <a:r>
              <a:rPr lang="en-US" sz="2200" dirty="0" err="1">
                <a:latin typeface="Arial" panose="020B0604020202020204" pitchFamily="34" charset="0"/>
                <a:ea typeface="Georgia" panose="02040502050405020303" pitchFamily="18" charset="0"/>
                <a:cs typeface="Arial" panose="020B0604020202020204" pitchFamily="34" charset="0"/>
              </a:rPr>
              <a:t>Programme</a:t>
            </a:r>
            <a:r>
              <a:rPr lang="en-US" sz="2200" dirty="0">
                <a:latin typeface="Arial" panose="020B0604020202020204" pitchFamily="34" charset="0"/>
                <a:ea typeface="Georgia" panose="02040502050405020303" pitchFamily="18" charset="0"/>
                <a:cs typeface="Arial" panose="020B0604020202020204" pitchFamily="34" charset="0"/>
              </a:rPr>
              <a:t> Divisions (NACO, CTD and NCVBDC) </a:t>
            </a:r>
            <a:r>
              <a:rPr lang="en-US" sz="2200" dirty="0">
                <a:solidFill>
                  <a:schemeClr val="tx1"/>
                </a:solidFill>
                <a:latin typeface="Arial" panose="020B0604020202020204" pitchFamily="34" charset="0"/>
                <a:ea typeface="Georgia" panose="02040502050405020303" pitchFamily="18" charset="0"/>
                <a:cs typeface="Arial" panose="020B0604020202020204" pitchFamily="34" charset="0"/>
              </a:rPr>
              <a:t>from 28</a:t>
            </a:r>
            <a:r>
              <a:rPr lang="en-US" sz="2200" baseline="30000" dirty="0">
                <a:solidFill>
                  <a:schemeClr val="tx1"/>
                </a:solidFill>
                <a:latin typeface="Arial" panose="020B0604020202020204" pitchFamily="34" charset="0"/>
                <a:ea typeface="Georgia" panose="02040502050405020303" pitchFamily="18" charset="0"/>
                <a:cs typeface="Arial" panose="020B0604020202020204" pitchFamily="34" charset="0"/>
              </a:rPr>
              <a:t>th</a:t>
            </a:r>
            <a:r>
              <a:rPr lang="en-US" sz="2200" dirty="0">
                <a:solidFill>
                  <a:schemeClr val="tx1"/>
                </a:solidFill>
                <a:latin typeface="Arial" panose="020B0604020202020204" pitchFamily="34" charset="0"/>
                <a:ea typeface="Georgia" panose="02040502050405020303" pitchFamily="18" charset="0"/>
                <a:cs typeface="Arial" panose="020B0604020202020204" pitchFamily="34" charset="0"/>
              </a:rPr>
              <a:t> July 2023 to 13</a:t>
            </a:r>
            <a:r>
              <a:rPr lang="en-US" sz="2200" baseline="30000" dirty="0">
                <a:solidFill>
                  <a:schemeClr val="tx1"/>
                </a:solidFill>
                <a:latin typeface="Arial" panose="020B0604020202020204" pitchFamily="34" charset="0"/>
                <a:ea typeface="Georgia" panose="02040502050405020303" pitchFamily="18" charset="0"/>
                <a:cs typeface="Arial" panose="020B0604020202020204" pitchFamily="34" charset="0"/>
              </a:rPr>
              <a:t>th</a:t>
            </a:r>
            <a:r>
              <a:rPr lang="en-US" sz="2200" dirty="0">
                <a:solidFill>
                  <a:schemeClr val="tx1"/>
                </a:solidFill>
                <a:latin typeface="Arial" panose="020B0604020202020204" pitchFamily="34" charset="0"/>
                <a:ea typeface="Georgia" panose="02040502050405020303" pitchFamily="18" charset="0"/>
                <a:cs typeface="Arial" panose="020B0604020202020204" pitchFamily="34" charset="0"/>
              </a:rPr>
              <a:t> August 2023.</a:t>
            </a:r>
          </a:p>
          <a:p>
            <a:pPr>
              <a:buFont typeface="Wingdings" panose="05000000000000000000" pitchFamily="2" charset="2"/>
              <a:buChar char="§"/>
            </a:pPr>
            <a:endParaRPr lang="en-IN" sz="2200" dirty="0">
              <a:effectLst/>
              <a:latin typeface="Arial" panose="020B0604020202020204" pitchFamily="34" charset="0"/>
              <a:ea typeface="Georgia" panose="02040502050405020303" pitchFamily="18" charset="0"/>
              <a:cs typeface="Arial" panose="020B0604020202020204" pitchFamily="34" charset="0"/>
            </a:endParaRPr>
          </a:p>
          <a:p>
            <a:pPr>
              <a:buFont typeface="Wingdings" panose="05000000000000000000" pitchFamily="2" charset="2"/>
              <a:buChar char="§"/>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spTree>
    <p:extLst>
      <p:ext uri="{BB962C8B-B14F-4D97-AF65-F5344CB8AC3E}">
        <p14:creationId xmlns:p14="http://schemas.microsoft.com/office/powerpoint/2010/main" val="2266947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2922"/>
            <a:ext cx="10515600" cy="1325563"/>
          </a:xfrm>
          <a:solidFill>
            <a:schemeClr val="accent1">
              <a:lumMod val="60000"/>
              <a:lumOff val="40000"/>
            </a:schemeClr>
          </a:solidFill>
        </p:spPr>
        <p:txBody>
          <a:bodyPr>
            <a:normAutofit/>
          </a:bodyPr>
          <a:lstStyle/>
          <a:p>
            <a:pPr algn="ctr"/>
            <a:r>
              <a:rPr lang="en-US" sz="3600" dirty="0">
                <a:latin typeface="Arial" pitchFamily="34" charset="0"/>
                <a:cs typeface="Arial" pitchFamily="34" charset="0"/>
              </a:rPr>
              <a:t>Revised Non-Government PR Selection Process (</a:t>
            </a:r>
            <a:r>
              <a:rPr lang="en-US" sz="3600" dirty="0" err="1">
                <a:latin typeface="Arial" pitchFamily="34" charset="0"/>
                <a:cs typeface="Arial" pitchFamily="34" charset="0"/>
              </a:rPr>
              <a:t>contd</a:t>
            </a:r>
            <a:r>
              <a:rPr lang="en-US" sz="3600" dirty="0">
                <a:latin typeface="Arial" pitchFamily="34" charset="0"/>
                <a:cs typeface="Arial" pitchFamily="34" charset="0"/>
              </a:rPr>
              <a:t>)</a:t>
            </a:r>
            <a:endParaRPr lang="en-IN" sz="3600"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IN" dirty="0">
                <a:solidFill>
                  <a:srgbClr val="222222"/>
                </a:solidFill>
                <a:latin typeface="Arial" panose="020B0604020202020204" pitchFamily="34" charset="0"/>
                <a:ea typeface="Times New Roman" panose="02020603050405020304" pitchFamily="18" charset="0"/>
                <a:cs typeface="Arial" panose="020B0604020202020204" pitchFamily="34" charset="0"/>
              </a:rPr>
              <a:t>An open and transparent process was followed with the bid opening meeting on 14</a:t>
            </a:r>
            <a:r>
              <a:rPr lang="en-IN" baseline="30000" dirty="0">
                <a:solidFill>
                  <a:srgbClr val="222222"/>
                </a:solidFill>
                <a:latin typeface="Arial" panose="020B0604020202020204" pitchFamily="34" charset="0"/>
                <a:ea typeface="Times New Roman" panose="02020603050405020304" pitchFamily="18" charset="0"/>
                <a:cs typeface="Arial" panose="020B0604020202020204" pitchFamily="34" charset="0"/>
              </a:rPr>
              <a:t>th</a:t>
            </a:r>
            <a:r>
              <a:rPr lang="en-IN" dirty="0">
                <a:solidFill>
                  <a:srgbClr val="222222"/>
                </a:solidFill>
                <a:latin typeface="Arial" panose="020B0604020202020204" pitchFamily="34" charset="0"/>
                <a:ea typeface="Times New Roman" panose="02020603050405020304" pitchFamily="18" charset="0"/>
                <a:cs typeface="Arial" panose="020B0604020202020204" pitchFamily="34" charset="0"/>
              </a:rPr>
              <a:t> July 2023 and Screening Committee meetings held thereafter on 20</a:t>
            </a:r>
            <a:r>
              <a:rPr lang="en-IN" baseline="30000" dirty="0">
                <a:solidFill>
                  <a:srgbClr val="222222"/>
                </a:solidFill>
                <a:latin typeface="Arial" panose="020B0604020202020204" pitchFamily="34" charset="0"/>
                <a:ea typeface="Times New Roman" panose="02020603050405020304" pitchFamily="18" charset="0"/>
                <a:cs typeface="Arial" panose="020B0604020202020204" pitchFamily="34" charset="0"/>
              </a:rPr>
              <a:t>th</a:t>
            </a:r>
            <a:r>
              <a:rPr lang="en-IN" dirty="0">
                <a:solidFill>
                  <a:srgbClr val="222222"/>
                </a:solidFill>
                <a:latin typeface="Arial" panose="020B0604020202020204" pitchFamily="34" charset="0"/>
                <a:ea typeface="Times New Roman" panose="02020603050405020304" pitchFamily="18" charset="0"/>
                <a:cs typeface="Arial" panose="020B0604020202020204" pitchFamily="34" charset="0"/>
              </a:rPr>
              <a:t> July 2023, 28</a:t>
            </a:r>
            <a:r>
              <a:rPr lang="en-IN" baseline="30000" dirty="0">
                <a:solidFill>
                  <a:srgbClr val="222222"/>
                </a:solidFill>
                <a:latin typeface="Arial" panose="020B0604020202020204" pitchFamily="34" charset="0"/>
                <a:ea typeface="Times New Roman" panose="02020603050405020304" pitchFamily="18" charset="0"/>
                <a:cs typeface="Arial" panose="020B0604020202020204" pitchFamily="34" charset="0"/>
              </a:rPr>
              <a:t>th</a:t>
            </a:r>
            <a:r>
              <a:rPr lang="en-IN" dirty="0">
                <a:solidFill>
                  <a:srgbClr val="222222"/>
                </a:solidFill>
                <a:latin typeface="Arial" panose="020B0604020202020204" pitchFamily="34" charset="0"/>
                <a:ea typeface="Times New Roman" panose="02020603050405020304" pitchFamily="18" charset="0"/>
                <a:cs typeface="Arial" panose="020B0604020202020204" pitchFamily="34" charset="0"/>
              </a:rPr>
              <a:t> July 2023 and 9</a:t>
            </a:r>
            <a:r>
              <a:rPr lang="en-IN" baseline="30000" dirty="0">
                <a:solidFill>
                  <a:srgbClr val="222222"/>
                </a:solidFill>
                <a:latin typeface="Arial" panose="020B0604020202020204" pitchFamily="34" charset="0"/>
                <a:ea typeface="Times New Roman" panose="02020603050405020304" pitchFamily="18" charset="0"/>
                <a:cs typeface="Arial" panose="020B0604020202020204" pitchFamily="34" charset="0"/>
              </a:rPr>
              <a:t>th</a:t>
            </a:r>
            <a:r>
              <a:rPr lang="en-IN" dirty="0">
                <a:solidFill>
                  <a:srgbClr val="222222"/>
                </a:solidFill>
                <a:latin typeface="Arial" panose="020B0604020202020204" pitchFamily="34" charset="0"/>
                <a:ea typeface="Times New Roman" panose="02020603050405020304" pitchFamily="18" charset="0"/>
                <a:cs typeface="Arial" panose="020B0604020202020204" pitchFamily="34" charset="0"/>
              </a:rPr>
              <a:t> August 2023. </a:t>
            </a:r>
            <a:endParaRPr lang="en-US" dirty="0">
              <a:latin typeface="Arial" panose="020B0604020202020204" pitchFamily="34" charset="0"/>
              <a:ea typeface="Georgia" panose="02040502050405020303" pitchFamily="18" charset="0"/>
              <a:cs typeface="Arial" panose="020B0604020202020204" pitchFamily="34" charset="0"/>
            </a:endParaRPr>
          </a:p>
          <a:p>
            <a:pPr>
              <a:buFont typeface="Wingdings" panose="05000000000000000000" pitchFamily="2" charset="2"/>
              <a:buChar char="§"/>
            </a:pPr>
            <a:r>
              <a:rPr lang="en-US" dirty="0">
                <a:latin typeface="Arial" panose="020B0604020202020204" pitchFamily="34" charset="0"/>
                <a:ea typeface="Georgia" panose="02040502050405020303" pitchFamily="18" charset="0"/>
                <a:cs typeface="Arial" panose="020B0604020202020204" pitchFamily="34" charset="0"/>
              </a:rPr>
              <a:t> India CCM Secretariat received a total of 49 applications (49 proposals from 25 organizations)  till closing date i.e13th July (23.59 PM) </a:t>
            </a:r>
          </a:p>
          <a:p>
            <a:pPr>
              <a:buFont typeface="Wingdings" panose="05000000000000000000" pitchFamily="2" charset="2"/>
              <a:buChar char="§"/>
            </a:pPr>
            <a:r>
              <a:rPr lang="en-US" dirty="0">
                <a:latin typeface="Arial" panose="020B0604020202020204" pitchFamily="34" charset="0"/>
                <a:ea typeface="Georgia" panose="02040502050405020303" pitchFamily="18" charset="0"/>
                <a:cs typeface="Arial" panose="020B0604020202020204" pitchFamily="34" charset="0"/>
              </a:rPr>
              <a:t> A</a:t>
            </a:r>
            <a:r>
              <a:rPr lang="en-US" dirty="0">
                <a:latin typeface="Arial" panose="020B0604020202020204" pitchFamily="34" charset="0"/>
                <a:ea typeface="Times New Roman" panose="02020603050405020304" pitchFamily="18" charset="0"/>
                <a:cs typeface="Arial" panose="020B0604020202020204" pitchFamily="34" charset="0"/>
              </a:rPr>
              <a:t>ll the applications were screened as per 5 eligibility criteria as specified in the </a:t>
            </a:r>
            <a:r>
              <a:rPr lang="en-US" dirty="0" err="1">
                <a:latin typeface="Arial" panose="020B0604020202020204" pitchFamily="34" charset="0"/>
                <a:ea typeface="Times New Roman" panose="02020603050405020304" pitchFamily="18" charset="0"/>
                <a:cs typeface="Arial" panose="020B0604020202020204" pitchFamily="34" charset="0"/>
              </a:rPr>
              <a:t>EoI</a:t>
            </a:r>
            <a:r>
              <a:rPr lang="en-US" dirty="0">
                <a:latin typeface="Arial" panose="020B0604020202020204" pitchFamily="34" charset="0"/>
                <a:ea typeface="Times New Roman" panose="02020603050405020304" pitchFamily="18" charset="0"/>
                <a:cs typeface="Arial" panose="020B0604020202020204" pitchFamily="34" charset="0"/>
              </a:rPr>
              <a:t>.</a:t>
            </a:r>
          </a:p>
          <a:p>
            <a:pPr>
              <a:buFont typeface="Wingdings" panose="05000000000000000000" pitchFamily="2" charset="2"/>
              <a:buChar char="§"/>
            </a:pPr>
            <a:r>
              <a:rPr lang="en-US" dirty="0" err="1">
                <a:latin typeface="Arial" panose="020B0604020202020204" pitchFamily="34" charset="0"/>
                <a:ea typeface="Times New Roman" panose="02020603050405020304" pitchFamily="18" charset="0"/>
                <a:cs typeface="Arial" panose="020B0604020202020204" pitchFamily="34" charset="0"/>
              </a:rPr>
              <a:t>Programme</a:t>
            </a:r>
            <a:r>
              <a:rPr lang="en-US" dirty="0">
                <a:latin typeface="Arial" panose="020B0604020202020204" pitchFamily="34" charset="0"/>
                <a:ea typeface="Times New Roman" panose="02020603050405020304" pitchFamily="18" charset="0"/>
                <a:cs typeface="Arial" panose="020B0604020202020204" pitchFamily="34" charset="0"/>
              </a:rPr>
              <a:t> division representatives along with the community members and representatives of </a:t>
            </a:r>
            <a:r>
              <a:rPr lang="en-US" dirty="0" err="1">
                <a:latin typeface="Arial" panose="020B0604020202020204" pitchFamily="34" charset="0"/>
                <a:ea typeface="Times New Roman" panose="02020603050405020304" pitchFamily="18" charset="0"/>
                <a:cs typeface="Arial" panose="020B0604020202020204" pitchFamily="34" charset="0"/>
              </a:rPr>
              <a:t>bilaterals</a:t>
            </a:r>
            <a:r>
              <a:rPr lang="en-US" dirty="0">
                <a:latin typeface="Arial" panose="020B0604020202020204" pitchFamily="34" charset="0"/>
                <a:ea typeface="Times New Roman" panose="02020603050405020304" pitchFamily="18" charset="0"/>
                <a:cs typeface="Arial" panose="020B0604020202020204" pitchFamily="34" charset="0"/>
              </a:rPr>
              <a:t> and other sectors scrutinized the proposals and gave objective scoring as laid down in the </a:t>
            </a:r>
            <a:r>
              <a:rPr lang="en-US" dirty="0" err="1">
                <a:latin typeface="Arial" panose="020B0604020202020204" pitchFamily="34" charset="0"/>
                <a:ea typeface="Times New Roman" panose="02020603050405020304" pitchFamily="18" charset="0"/>
                <a:cs typeface="Arial" panose="020B0604020202020204" pitchFamily="34" charset="0"/>
              </a:rPr>
              <a:t>EoI</a:t>
            </a:r>
            <a:r>
              <a:rPr lang="en-US" dirty="0">
                <a:latin typeface="Arial" panose="020B0604020202020204" pitchFamily="34" charset="0"/>
                <a:ea typeface="Times New Roman" panose="02020603050405020304" pitchFamily="18" charset="0"/>
                <a:cs typeface="Arial" panose="020B0604020202020204" pitchFamily="34" charset="0"/>
              </a:rPr>
              <a:t> document and went through the submitted proposals and documents in detail </a:t>
            </a:r>
          </a:p>
          <a:p>
            <a:endParaRPr lang="en-IN" dirty="0"/>
          </a:p>
        </p:txBody>
      </p:sp>
    </p:spTree>
    <p:extLst>
      <p:ext uri="{BB962C8B-B14F-4D97-AF65-F5344CB8AC3E}">
        <p14:creationId xmlns:p14="http://schemas.microsoft.com/office/powerpoint/2010/main" val="3217356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657224" y="217714"/>
            <a:ext cx="10772775" cy="1121229"/>
          </a:xfrm>
          <a:solidFill>
            <a:schemeClr val="accent1">
              <a:lumMod val="60000"/>
              <a:lumOff val="40000"/>
            </a:schemeClr>
          </a:solidFill>
        </p:spPr>
        <p:txBody>
          <a:bodyPr anchor="t">
            <a:normAutofit fontScale="90000"/>
          </a:bodyPr>
          <a:lstStyle/>
          <a:p>
            <a:pPr algn="ctr"/>
            <a:br>
              <a:rPr lang="en-US" sz="2800" b="1" dirty="0"/>
            </a:br>
            <a:r>
              <a:rPr lang="en-US" sz="4000" dirty="0">
                <a:latin typeface="Arial" pitchFamily="34" charset="0"/>
                <a:cs typeface="Arial" pitchFamily="34" charset="0"/>
              </a:rPr>
              <a:t>Revised</a:t>
            </a:r>
            <a:r>
              <a:rPr lang="en-US" sz="3600" dirty="0">
                <a:latin typeface="Arial" pitchFamily="34" charset="0"/>
                <a:cs typeface="Arial" pitchFamily="34" charset="0"/>
              </a:rPr>
              <a:t> N</a:t>
            </a:r>
            <a:r>
              <a:rPr lang="en-US" sz="3600" dirty="0">
                <a:solidFill>
                  <a:schemeClr val="tx1"/>
                </a:solidFill>
                <a:latin typeface="Arial" pitchFamily="34" charset="0"/>
                <a:cs typeface="Arial" pitchFamily="34" charset="0"/>
              </a:rPr>
              <a:t>on-Government PR Selection Process (Contd..)</a:t>
            </a:r>
            <a:endParaRPr lang="en-US" sz="3600" dirty="0">
              <a:solidFill>
                <a:schemeClr val="tx1"/>
              </a:solidFill>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676656" y="1752600"/>
            <a:ext cx="10753725" cy="4025265"/>
          </a:xfrm>
        </p:spPr>
        <p:txBody>
          <a:bodyPr>
            <a:normAutofit/>
          </a:bodyPr>
          <a:lstStyle/>
          <a:p>
            <a:pPr lvl="0" algn="just">
              <a:buFont typeface="Wingdings" panose="05000000000000000000" pitchFamily="2" charset="2"/>
              <a:buChar char="§"/>
            </a:pPr>
            <a:r>
              <a:rPr lang="en-US" sz="1800" dirty="0">
                <a:effectLst/>
                <a:latin typeface="Arial" panose="020B0604020202020204" pitchFamily="34" charset="0"/>
                <a:ea typeface="Times New Roman" panose="02020603050405020304" pitchFamily="18" charset="0"/>
                <a:cs typeface="Georgia" panose="02040502050405020303" pitchFamily="18" charset="0"/>
              </a:rPr>
              <a:t>  </a:t>
            </a:r>
            <a:r>
              <a:rPr lang="en-US" sz="2400" dirty="0">
                <a:effectLst/>
                <a:latin typeface="Arial" panose="020B0604020202020204" pitchFamily="34" charset="0"/>
                <a:ea typeface="Times New Roman" panose="02020603050405020304" pitchFamily="18" charset="0"/>
                <a:cs typeface="Georgia" panose="02040502050405020303" pitchFamily="18" charset="0"/>
              </a:rPr>
              <a:t>Scoring parameters given below as per the </a:t>
            </a:r>
            <a:r>
              <a:rPr lang="en-US" sz="2400" dirty="0" err="1">
                <a:effectLst/>
                <a:latin typeface="Arial" panose="020B0604020202020204" pitchFamily="34" charset="0"/>
                <a:ea typeface="Times New Roman" panose="02020603050405020304" pitchFamily="18" charset="0"/>
                <a:cs typeface="Georgia" panose="02040502050405020303" pitchFamily="18" charset="0"/>
              </a:rPr>
              <a:t>EoI</a:t>
            </a:r>
            <a:r>
              <a:rPr lang="en-US" sz="2400" dirty="0">
                <a:effectLst/>
                <a:latin typeface="Arial" panose="020B0604020202020204" pitchFamily="34" charset="0"/>
                <a:ea typeface="Times New Roman" panose="02020603050405020304" pitchFamily="18" charset="0"/>
                <a:cs typeface="Georgia" panose="02040502050405020303" pitchFamily="18" charset="0"/>
              </a:rPr>
              <a:t>:</a:t>
            </a:r>
            <a:endParaRPr lang="en-IN" sz="2400" dirty="0">
              <a:effectLst/>
              <a:latin typeface="Georgia" panose="02040502050405020303" pitchFamily="18" charset="0"/>
              <a:ea typeface="Georgia" panose="02040502050405020303" pitchFamily="18" charset="0"/>
              <a:cs typeface="Georgia" panose="02040502050405020303" pitchFamily="18" charset="0"/>
            </a:endParaRPr>
          </a:p>
          <a:p>
            <a:pPr marL="342900" lvl="0" indent="-342900" algn="just">
              <a:buFont typeface="+mj-lt"/>
              <a:buAutoNum type="arabicPeriod"/>
            </a:pPr>
            <a:r>
              <a:rPr lang="en-US" sz="2400" dirty="0">
                <a:effectLst/>
                <a:latin typeface="Arial" panose="020B0604020202020204" pitchFamily="34" charset="0"/>
                <a:ea typeface="Times New Roman" panose="02020603050405020304" pitchFamily="18" charset="0"/>
                <a:cs typeface="Georgia" panose="02040502050405020303" pitchFamily="18" charset="0"/>
              </a:rPr>
              <a:t>Organizational capacity—25 marks</a:t>
            </a:r>
            <a:endParaRPr lang="en-IN" sz="2400" dirty="0">
              <a:effectLst/>
              <a:latin typeface="Georgia" panose="02040502050405020303" pitchFamily="18" charset="0"/>
              <a:ea typeface="Georgia" panose="02040502050405020303" pitchFamily="18" charset="0"/>
              <a:cs typeface="Georgia" panose="02040502050405020303" pitchFamily="18" charset="0"/>
            </a:endParaRPr>
          </a:p>
          <a:p>
            <a:pPr marL="342900" lvl="0" indent="-342900" algn="just">
              <a:buFont typeface="+mj-lt"/>
              <a:buAutoNum type="arabicPeriod"/>
            </a:pPr>
            <a:r>
              <a:rPr lang="en-US" sz="2400" dirty="0">
                <a:effectLst/>
                <a:latin typeface="Arial" panose="020B0604020202020204" pitchFamily="34" charset="0"/>
                <a:ea typeface="Georgia" panose="02040502050405020303" pitchFamily="18" charset="0"/>
                <a:cs typeface="Georgia" panose="02040502050405020303" pitchFamily="18" charset="0"/>
              </a:rPr>
              <a:t>Experience and Past projects in HIV/TB/ Malaria including Health Systems—25 marks</a:t>
            </a:r>
            <a:endParaRPr lang="en-IN" sz="2400" dirty="0">
              <a:effectLst/>
              <a:latin typeface="Georgia" panose="02040502050405020303" pitchFamily="18" charset="0"/>
              <a:ea typeface="Georgia" panose="02040502050405020303" pitchFamily="18" charset="0"/>
              <a:cs typeface="Georgia" panose="02040502050405020303" pitchFamily="18" charset="0"/>
            </a:endParaRPr>
          </a:p>
          <a:p>
            <a:pPr marL="342900" lvl="0" indent="-342900" algn="just">
              <a:buFont typeface="+mj-lt"/>
              <a:buAutoNum type="arabicPeriod"/>
            </a:pPr>
            <a:r>
              <a:rPr lang="en-US" sz="2400" dirty="0">
                <a:latin typeface="Arial" panose="020B0604020202020204" pitchFamily="34" charset="0"/>
                <a:ea typeface="Georgia" panose="02040502050405020303" pitchFamily="18" charset="0"/>
                <a:cs typeface="Georgia" panose="02040502050405020303" pitchFamily="18" charset="0"/>
              </a:rPr>
              <a:t>Proposed</a:t>
            </a:r>
            <a:r>
              <a:rPr lang="en-US" sz="2400" dirty="0">
                <a:effectLst/>
                <a:latin typeface="Arial" panose="020B0604020202020204" pitchFamily="34" charset="0"/>
                <a:ea typeface="Georgia" panose="02040502050405020303" pitchFamily="18" charset="0"/>
                <a:cs typeface="Georgia" panose="02040502050405020303" pitchFamily="18" charset="0"/>
              </a:rPr>
              <a:t> Technical Proposal—50 marks</a:t>
            </a:r>
          </a:p>
          <a:p>
            <a:pPr>
              <a:buFont typeface="Wingdings" panose="05000000000000000000" pitchFamily="2" charset="2"/>
              <a:buChar char="§"/>
            </a:pPr>
            <a:r>
              <a:rPr lang="en-US" sz="2400" dirty="0">
                <a:effectLst/>
                <a:latin typeface="Arial" panose="020B0604020202020204" pitchFamily="34" charset="0"/>
                <a:ea typeface="Georgia" panose="02040502050405020303" pitchFamily="18" charset="0"/>
                <a:cs typeface="Georgia" panose="02040502050405020303" pitchFamily="18" charset="0"/>
              </a:rPr>
              <a:t>  It was decided that </a:t>
            </a:r>
            <a:r>
              <a:rPr lang="en-US" sz="2400" b="1" dirty="0">
                <a:effectLst/>
                <a:latin typeface="Arial" panose="020B0604020202020204" pitchFamily="34" charset="0"/>
                <a:ea typeface="Georgia" panose="02040502050405020303" pitchFamily="18" charset="0"/>
                <a:cs typeface="Georgia" panose="02040502050405020303" pitchFamily="18" charset="0"/>
              </a:rPr>
              <a:t>60 marks </a:t>
            </a:r>
            <a:r>
              <a:rPr lang="en-US" sz="2400" dirty="0">
                <a:effectLst/>
                <a:latin typeface="Arial" panose="020B0604020202020204" pitchFamily="34" charset="0"/>
                <a:ea typeface="Georgia" panose="02040502050405020303" pitchFamily="18" charset="0"/>
                <a:cs typeface="Georgia" panose="02040502050405020303" pitchFamily="18" charset="0"/>
              </a:rPr>
              <a:t>be considered as the cut-off score for</a:t>
            </a:r>
            <a:r>
              <a:rPr lang="en-US" sz="2400" b="1" dirty="0">
                <a:effectLst/>
                <a:latin typeface="Arial" panose="020B0604020202020204" pitchFamily="34" charset="0"/>
                <a:ea typeface="Georgia" panose="02040502050405020303" pitchFamily="18" charset="0"/>
                <a:cs typeface="Georgia" panose="02040502050405020303" pitchFamily="18" charset="0"/>
              </a:rPr>
              <a:t> </a:t>
            </a:r>
            <a:r>
              <a:rPr lang="en-US" sz="2400" dirty="0">
                <a:effectLst/>
                <a:latin typeface="Arial" panose="020B0604020202020204" pitchFamily="34" charset="0"/>
                <a:ea typeface="Georgia" panose="02040502050405020303" pitchFamily="18" charset="0"/>
                <a:cs typeface="Georgia" panose="02040502050405020303" pitchFamily="18" charset="0"/>
              </a:rPr>
              <a:t>selection as prospective PRs as per previous exercise to maintain uniformity. </a:t>
            </a:r>
            <a:endParaRPr lang="en-IN" sz="2400" dirty="0">
              <a:effectLst/>
              <a:latin typeface="Georgia" panose="02040502050405020303" pitchFamily="18" charset="0"/>
              <a:ea typeface="Georgia" panose="02040502050405020303" pitchFamily="18" charset="0"/>
              <a:cs typeface="Georgia" panose="02040502050405020303" pitchFamily="18" charset="0"/>
            </a:endParaRPr>
          </a:p>
          <a:p>
            <a:pPr>
              <a:buFont typeface="Wingdings" panose="05000000000000000000" pitchFamily="2" charset="2"/>
              <a:buChar char="§"/>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spTree>
    <p:extLst>
      <p:ext uri="{BB962C8B-B14F-4D97-AF65-F5344CB8AC3E}">
        <p14:creationId xmlns:p14="http://schemas.microsoft.com/office/powerpoint/2010/main" val="4221118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283030" y="250589"/>
            <a:ext cx="11658602" cy="829546"/>
          </a:xfrm>
          <a:solidFill>
            <a:schemeClr val="accent2">
              <a:lumMod val="40000"/>
              <a:lumOff val="60000"/>
            </a:schemeClr>
          </a:solidFill>
        </p:spPr>
        <p:txBody>
          <a:bodyPr anchor="t">
            <a:normAutofit fontScale="90000"/>
          </a:bodyPr>
          <a:lstStyle/>
          <a:p>
            <a:pPr algn="ctr"/>
            <a:r>
              <a:rPr lang="en-US" sz="2700" dirty="0">
                <a:solidFill>
                  <a:schemeClr val="tx1"/>
                </a:solidFill>
                <a:effectLst/>
                <a:latin typeface="Arial" panose="020B0604020202020204" pitchFamily="34" charset="0"/>
                <a:ea typeface="Georgia" panose="02040502050405020303" pitchFamily="18" charset="0"/>
                <a:cs typeface="Arial" panose="020B0604020202020204" pitchFamily="34" charset="0"/>
              </a:rPr>
              <a:t>The Screening Committee recommended the following 14 organizations as prospective NGPRs </a:t>
            </a:r>
            <a:r>
              <a:rPr lang="en-US" sz="2700" dirty="0">
                <a:solidFill>
                  <a:schemeClr val="tx1"/>
                </a:solidFill>
                <a:latin typeface="Arial" panose="020B0604020202020204" pitchFamily="34" charset="0"/>
                <a:ea typeface="Georgia" panose="02040502050405020303" pitchFamily="18" charset="0"/>
                <a:cs typeface="Arial" panose="020B0604020202020204" pitchFamily="34" charset="0"/>
              </a:rPr>
              <a:t>for GF grant period 2024-27 </a:t>
            </a:r>
            <a:r>
              <a:rPr lang="en-US" sz="2700" dirty="0">
                <a:solidFill>
                  <a:schemeClr val="tx1"/>
                </a:solidFill>
                <a:effectLst/>
                <a:latin typeface="Arial" panose="020B0604020202020204" pitchFamily="34" charset="0"/>
                <a:ea typeface="Georgia" panose="02040502050405020303" pitchFamily="18" charset="0"/>
                <a:cs typeface="Arial" panose="020B0604020202020204" pitchFamily="34" charset="0"/>
              </a:rPr>
              <a:t>as detailed below:</a:t>
            </a:r>
            <a:br>
              <a:rPr lang="en-IN" sz="1800" dirty="0">
                <a:effectLst/>
                <a:latin typeface="Georgia" panose="02040502050405020303" pitchFamily="18" charset="0"/>
                <a:ea typeface="Georgia" panose="02040502050405020303" pitchFamily="18" charset="0"/>
                <a:cs typeface="Georgia" panose="02040502050405020303" pitchFamily="18" charset="0"/>
              </a:rPr>
            </a:br>
            <a:endParaRPr lang="en-US" sz="3600" dirty="0">
              <a:solidFill>
                <a:schemeClr val="tx1"/>
              </a:solidFill>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676656" y="1752600"/>
            <a:ext cx="10753725" cy="4025265"/>
          </a:xfrm>
        </p:spPr>
        <p:txBody>
          <a:bodyPr>
            <a:normAutofit/>
          </a:bodyPr>
          <a:lstStyle/>
          <a:p>
            <a:pPr marL="0" lvl="0" indent="0" algn="just">
              <a:buNone/>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graphicFrame>
        <p:nvGraphicFramePr>
          <p:cNvPr id="3" name="Table 4">
            <a:extLst>
              <a:ext uri="{FF2B5EF4-FFF2-40B4-BE49-F238E27FC236}">
                <a16:creationId xmlns:a16="http://schemas.microsoft.com/office/drawing/2014/main" id="{528605E2-4938-2B9E-D62A-AE4FC8347409}"/>
              </a:ext>
            </a:extLst>
          </p:cNvPr>
          <p:cNvGraphicFramePr>
            <a:graphicFrameLocks noGrp="1"/>
          </p:cNvGraphicFramePr>
          <p:nvPr/>
        </p:nvGraphicFramePr>
        <p:xfrm>
          <a:off x="283029" y="1080135"/>
          <a:ext cx="11658601" cy="5015866"/>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733534524"/>
                    </a:ext>
                  </a:extLst>
                </a:gridCol>
                <a:gridCol w="7870371">
                  <a:extLst>
                    <a:ext uri="{9D8B030D-6E8A-4147-A177-3AD203B41FA5}">
                      <a16:colId xmlns:a16="http://schemas.microsoft.com/office/drawing/2014/main" val="4062396857"/>
                    </a:ext>
                  </a:extLst>
                </a:gridCol>
                <a:gridCol w="2873830">
                  <a:extLst>
                    <a:ext uri="{9D8B030D-6E8A-4147-A177-3AD203B41FA5}">
                      <a16:colId xmlns:a16="http://schemas.microsoft.com/office/drawing/2014/main" val="1805132425"/>
                    </a:ext>
                  </a:extLst>
                </a:gridCol>
              </a:tblGrid>
              <a:tr h="324187">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S</a:t>
                      </a:r>
                      <a:r>
                        <a:rPr lang="en-IN" sz="1800" dirty="0">
                          <a:solidFill>
                            <a:schemeClr val="tx1"/>
                          </a:solidFill>
                          <a:effectLst/>
                          <a:latin typeface="+mn-lt"/>
                          <a:ea typeface="Georgia" panose="02040502050405020303" pitchFamily="18" charset="0"/>
                          <a:cs typeface="Calibri" panose="020F0502020204030204" pitchFamily="34" charset="0"/>
                        </a:rPr>
                        <a:t>l No</a:t>
                      </a: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Name of Organization</a:t>
                      </a:r>
                      <a:endParaRPr lang="en-IN" sz="1800"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Georgia" panose="02040502050405020303" pitchFamily="18" charset="0"/>
                        </a:rPr>
                        <a:t>Type of Organization</a:t>
                      </a:r>
                      <a:endParaRPr lang="en-IN" sz="1800" dirty="0">
                        <a:solidFill>
                          <a:schemeClr val="tx1"/>
                        </a:solidFill>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9432288"/>
                  </a:ext>
                </a:extLst>
              </a:tr>
              <a:tr h="566260">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IN" sz="1800" b="1" dirty="0">
                          <a:solidFill>
                            <a:schemeClr val="tx1"/>
                          </a:solidFill>
                          <a:effectLst/>
                          <a:latin typeface="+mn-lt"/>
                          <a:cs typeface="Calibri" panose="020F0502020204030204" pitchFamily="34" charset="0"/>
                        </a:rPr>
                        <a:t>Karnataka Health Promotion Trust (KHPT)</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Trust</a:t>
                      </a: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652531591"/>
                  </a:ext>
                </a:extLst>
              </a:tr>
              <a:tr h="663417">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2</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IN" sz="1800" b="1" dirty="0">
                          <a:solidFill>
                            <a:schemeClr val="tx1"/>
                          </a:solidFill>
                          <a:effectLst/>
                          <a:latin typeface="Calibri" panose="020F0502020204030204" pitchFamily="34" charset="0"/>
                          <a:cs typeface="Calibri" panose="020F0502020204030204" pitchFamily="34" charset="0"/>
                        </a:rPr>
                        <a:t>India HIV AIDS Alliance (IHAA)</a:t>
                      </a:r>
                      <a:endParaRPr lang="en-IN" sz="1800" b="1" dirty="0">
                        <a:solidFill>
                          <a:schemeClr val="tx1"/>
                        </a:solidFill>
                        <a:effectLst/>
                        <a:latin typeface="Calibri" panose="020F0502020204030204" pitchFamily="34" charset="0"/>
                        <a:ea typeface="Georgia" panose="02040502050405020303" pitchFamily="18" charset="0"/>
                        <a:cs typeface="Calibri" panose="020F0502020204030204" pitchFamily="34" charset="0"/>
                      </a:endParaRPr>
                    </a:p>
                    <a:p>
                      <a:pPr algn="ctr">
                        <a:lnSpc>
                          <a:spcPct val="107000"/>
                        </a:lnSpc>
                      </a:pP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Company</a:t>
                      </a: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974852610"/>
                  </a:ext>
                </a:extLst>
              </a:tr>
              <a:tr h="1002648">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3</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dirty="0">
                          <a:solidFill>
                            <a:schemeClr val="tx1"/>
                          </a:solidFill>
                          <a:effectLst/>
                          <a:latin typeface="+mn-lt"/>
                          <a:cs typeface="Calibri" panose="020F0502020204030204" pitchFamily="34" charset="0"/>
                        </a:rPr>
                        <a:t>The International Union Against Tuberculosis and Lung Disease (The Union)</a:t>
                      </a:r>
                      <a:endParaRPr lang="en-IN" sz="1800" b="1" dirty="0">
                        <a:solidFill>
                          <a:schemeClr val="tx1"/>
                        </a:solidFill>
                        <a:effectLst/>
                        <a:latin typeface="+mn-lt"/>
                        <a:ea typeface="Georgia" panose="02040502050405020303" pitchFamily="18" charset="0"/>
                        <a:cs typeface="Calibri" panose="020F0502020204030204" pitchFamily="34" charset="0"/>
                      </a:endParaRPr>
                    </a:p>
                    <a:p>
                      <a:pPr algn="ctr">
                        <a:lnSpc>
                          <a:spcPct val="107000"/>
                        </a:lnSpc>
                      </a:pP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Others-India Branch office with RBI permission</a:t>
                      </a: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53719194"/>
                  </a:ext>
                </a:extLst>
              </a:tr>
              <a:tr h="566260">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4</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Tata Institute of Social Sciences (TISS)</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Others- Academic Institute</a:t>
                      </a: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2955634759"/>
                  </a:ext>
                </a:extLst>
              </a:tr>
              <a:tr h="663417">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5</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IN" sz="1800" b="1" dirty="0">
                          <a:solidFill>
                            <a:schemeClr val="tx1"/>
                          </a:solidFill>
                          <a:effectLst/>
                          <a:latin typeface="+mn-lt"/>
                          <a:cs typeface="Calibri" panose="020F0502020204030204" pitchFamily="34" charset="0"/>
                        </a:rPr>
                        <a:t>YR Gaitonde Centre for AIDS Research and Education (YRGCARE)</a:t>
                      </a:r>
                      <a:endParaRPr lang="en-IN" sz="1800" b="1" dirty="0">
                        <a:solidFill>
                          <a:schemeClr val="tx1"/>
                        </a:solidFill>
                        <a:effectLst/>
                        <a:latin typeface="+mn-lt"/>
                        <a:ea typeface="Georgia" panose="02040502050405020303" pitchFamily="18" charset="0"/>
                        <a:cs typeface="Calibri" panose="020F0502020204030204" pitchFamily="34" charset="0"/>
                      </a:endParaRPr>
                    </a:p>
                    <a:p>
                      <a:pPr algn="ctr">
                        <a:lnSpc>
                          <a:spcPct val="107000"/>
                        </a:lnSpc>
                      </a:pP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Trust</a:t>
                      </a: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03646043"/>
                  </a:ext>
                </a:extLst>
              </a:tr>
              <a:tr h="663417">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6</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IN" sz="1800" b="1" dirty="0">
                          <a:solidFill>
                            <a:schemeClr val="tx1"/>
                          </a:solidFill>
                          <a:effectLst/>
                          <a:latin typeface="Calibri" panose="020F0502020204030204" pitchFamily="34" charset="0"/>
                          <a:cs typeface="Calibri" panose="020F0502020204030204" pitchFamily="34" charset="0"/>
                        </a:rPr>
                        <a:t>Transport Corporation of India Foundation (TCIF)</a:t>
                      </a:r>
                      <a:endParaRPr lang="en-IN" sz="1800" b="1" dirty="0">
                        <a:solidFill>
                          <a:schemeClr val="tx1"/>
                        </a:solidFill>
                        <a:effectLst/>
                        <a:latin typeface="Calibri" panose="020F0502020204030204" pitchFamily="34" charset="0"/>
                        <a:ea typeface="Georgia" panose="02040502050405020303" pitchFamily="18" charset="0"/>
                        <a:cs typeface="Calibri" panose="020F0502020204030204" pitchFamily="34" charset="0"/>
                      </a:endParaRPr>
                    </a:p>
                    <a:p>
                      <a:pPr algn="ctr">
                        <a:lnSpc>
                          <a:spcPct val="107000"/>
                        </a:lnSpc>
                      </a:pP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Trust</a:t>
                      </a:r>
                      <a:endParaRPr lang="en-IN" sz="1800" b="1" dirty="0">
                        <a:effectLst/>
                        <a:latin typeface="+mn-lt"/>
                        <a:ea typeface="Georgia" panose="02040502050405020303" pitchFamily="18" charset="0"/>
                        <a:cs typeface="Georgia" panose="02040502050405020303" pitchFamily="18" charset="0"/>
                      </a:endParaRPr>
                    </a:p>
                    <a:p>
                      <a:pPr algn="ctr">
                        <a:lnSpc>
                          <a:spcPct val="107000"/>
                        </a:lnSpc>
                      </a:pP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1098317126"/>
                  </a:ext>
                </a:extLst>
              </a:tr>
              <a:tr h="566260">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7</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India Health Action Trust (IHAT)</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dirty="0">
                          <a:effectLst/>
                          <a:latin typeface="+mn-lt"/>
                          <a:ea typeface="Georgia" panose="02040502050405020303" pitchFamily="18" charset="0"/>
                          <a:cs typeface="Georgia" panose="02040502050405020303" pitchFamily="18" charset="0"/>
                        </a:rPr>
                        <a:t>NGO</a:t>
                      </a: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1270631976"/>
                  </a:ext>
                </a:extLst>
              </a:tr>
            </a:tbl>
          </a:graphicData>
        </a:graphic>
      </p:graphicFrame>
    </p:spTree>
    <p:extLst>
      <p:ext uri="{BB962C8B-B14F-4D97-AF65-F5344CB8AC3E}">
        <p14:creationId xmlns:p14="http://schemas.microsoft.com/office/powerpoint/2010/main" val="3540892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283030" y="250589"/>
            <a:ext cx="11658602" cy="829546"/>
          </a:xfrm>
          <a:solidFill>
            <a:schemeClr val="accent2">
              <a:lumMod val="40000"/>
              <a:lumOff val="60000"/>
            </a:schemeClr>
          </a:solidFill>
        </p:spPr>
        <p:txBody>
          <a:bodyPr anchor="t">
            <a:normAutofit fontScale="90000"/>
          </a:bodyPr>
          <a:lstStyle/>
          <a:p>
            <a:pPr algn="ctr"/>
            <a:r>
              <a:rPr lang="en-US" sz="2700" dirty="0">
                <a:solidFill>
                  <a:schemeClr val="tx1"/>
                </a:solidFill>
                <a:effectLst/>
                <a:latin typeface="Arial" panose="020B0604020202020204" pitchFamily="34" charset="0"/>
                <a:ea typeface="Georgia" panose="02040502050405020303" pitchFamily="18" charset="0"/>
                <a:cs typeface="Arial" panose="020B0604020202020204" pitchFamily="34" charset="0"/>
              </a:rPr>
              <a:t>The Screening Committee recommended the following 14 organizations as prospective NGPRs </a:t>
            </a:r>
            <a:r>
              <a:rPr lang="en-US" sz="2700" dirty="0">
                <a:solidFill>
                  <a:schemeClr val="tx1"/>
                </a:solidFill>
                <a:latin typeface="Arial" panose="020B0604020202020204" pitchFamily="34" charset="0"/>
                <a:ea typeface="Georgia" panose="02040502050405020303" pitchFamily="18" charset="0"/>
                <a:cs typeface="Arial" panose="020B0604020202020204" pitchFamily="34" charset="0"/>
              </a:rPr>
              <a:t>for GF grant period 2024-27 </a:t>
            </a:r>
            <a:r>
              <a:rPr lang="en-US" sz="2700" dirty="0">
                <a:solidFill>
                  <a:schemeClr val="tx1"/>
                </a:solidFill>
                <a:effectLst/>
                <a:latin typeface="Arial" panose="020B0604020202020204" pitchFamily="34" charset="0"/>
                <a:ea typeface="Georgia" panose="02040502050405020303" pitchFamily="18" charset="0"/>
                <a:cs typeface="Arial" panose="020B0604020202020204" pitchFamily="34" charset="0"/>
              </a:rPr>
              <a:t>as detailed below:</a:t>
            </a:r>
            <a:br>
              <a:rPr lang="en-IN" sz="1800" dirty="0">
                <a:effectLst/>
                <a:latin typeface="Georgia" panose="02040502050405020303" pitchFamily="18" charset="0"/>
                <a:ea typeface="Georgia" panose="02040502050405020303" pitchFamily="18" charset="0"/>
                <a:cs typeface="Georgia" panose="02040502050405020303" pitchFamily="18" charset="0"/>
              </a:rPr>
            </a:br>
            <a:endParaRPr lang="en-US" sz="3600" dirty="0">
              <a:solidFill>
                <a:schemeClr val="tx1"/>
              </a:solidFill>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676656" y="1752600"/>
            <a:ext cx="10753725" cy="4025265"/>
          </a:xfrm>
        </p:spPr>
        <p:txBody>
          <a:bodyPr>
            <a:normAutofit/>
          </a:bodyPr>
          <a:lstStyle/>
          <a:p>
            <a:pPr marL="0" lvl="0" indent="0" algn="just">
              <a:buNone/>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graphicFrame>
        <p:nvGraphicFramePr>
          <p:cNvPr id="3" name="Table 4">
            <a:extLst>
              <a:ext uri="{FF2B5EF4-FFF2-40B4-BE49-F238E27FC236}">
                <a16:creationId xmlns:a16="http://schemas.microsoft.com/office/drawing/2014/main" id="{528605E2-4938-2B9E-D62A-AE4FC8347409}"/>
              </a:ext>
            </a:extLst>
          </p:cNvPr>
          <p:cNvGraphicFramePr>
            <a:graphicFrameLocks noGrp="1"/>
          </p:cNvGraphicFramePr>
          <p:nvPr/>
        </p:nvGraphicFramePr>
        <p:xfrm>
          <a:off x="283029" y="1317171"/>
          <a:ext cx="11658601" cy="4985657"/>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733534524"/>
                    </a:ext>
                  </a:extLst>
                </a:gridCol>
                <a:gridCol w="7870371">
                  <a:extLst>
                    <a:ext uri="{9D8B030D-6E8A-4147-A177-3AD203B41FA5}">
                      <a16:colId xmlns:a16="http://schemas.microsoft.com/office/drawing/2014/main" val="4062396857"/>
                    </a:ext>
                  </a:extLst>
                </a:gridCol>
                <a:gridCol w="2873830">
                  <a:extLst>
                    <a:ext uri="{9D8B030D-6E8A-4147-A177-3AD203B41FA5}">
                      <a16:colId xmlns:a16="http://schemas.microsoft.com/office/drawing/2014/main" val="1805132425"/>
                    </a:ext>
                  </a:extLst>
                </a:gridCol>
              </a:tblGrid>
              <a:tr h="345539">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S</a:t>
                      </a:r>
                      <a:r>
                        <a:rPr lang="en-IN" sz="1800" dirty="0">
                          <a:solidFill>
                            <a:schemeClr val="tx1"/>
                          </a:solidFill>
                          <a:effectLst/>
                          <a:latin typeface="+mn-lt"/>
                          <a:ea typeface="Georgia" panose="02040502050405020303" pitchFamily="18" charset="0"/>
                          <a:cs typeface="Calibri" panose="020F0502020204030204" pitchFamily="34" charset="0"/>
                        </a:rPr>
                        <a:t>l No</a:t>
                      </a: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Name of Organization</a:t>
                      </a:r>
                      <a:endParaRPr lang="en-IN" sz="1800"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Georgia" panose="02040502050405020303" pitchFamily="18" charset="0"/>
                        </a:rPr>
                        <a:t>Type of Organization</a:t>
                      </a:r>
                      <a:endParaRPr lang="en-IN" sz="1800" dirty="0">
                        <a:solidFill>
                          <a:schemeClr val="tx1"/>
                        </a:solidFill>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9432288"/>
                  </a:ext>
                </a:extLst>
              </a:tr>
              <a:tr h="603554">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8</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457835" lvl="1" algn="ctr">
                        <a:spcBef>
                          <a:spcPts val="780"/>
                        </a:spcBef>
                        <a:spcAft>
                          <a:spcPts val="0"/>
                        </a:spcAft>
                      </a:pPr>
                      <a:r>
                        <a:rPr lang="en-US" sz="1800" b="1" spc="-5" dirty="0">
                          <a:effectLst/>
                          <a:latin typeface="+mn-lt"/>
                          <a:ea typeface="Calibri" panose="020F0502020204030204" pitchFamily="34" charset="0"/>
                          <a:cs typeface="Arial" panose="020B0604020202020204" pitchFamily="34" charset="0"/>
                        </a:rPr>
                        <a:t>FIND</a:t>
                      </a:r>
                      <a:endParaRPr lang="en-IN" sz="1800" b="1" dirty="0">
                        <a:effectLst/>
                        <a:latin typeface="+mn-lt"/>
                        <a:ea typeface="Calibri" panose="020F0502020204030204" pitchFamily="34" charset="0"/>
                        <a:cs typeface="Arial" panose="020B0604020202020204" pitchFamily="34" charset="0"/>
                      </a:endParaRPr>
                    </a:p>
                  </a:txBody>
                  <a:tcPr marL="0" marR="0" marT="0" marB="0"/>
                </a:tc>
                <a:tc>
                  <a:txBody>
                    <a:bodyPr/>
                    <a:lstStyle/>
                    <a:p>
                      <a:pPr marL="10160" algn="ctr">
                        <a:spcBef>
                          <a:spcPts val="780"/>
                        </a:spcBef>
                        <a:spcAft>
                          <a:spcPts val="0"/>
                        </a:spcAft>
                      </a:pPr>
                      <a:r>
                        <a:rPr lang="en-US" sz="1800" b="1" spc="-5" dirty="0">
                          <a:effectLst/>
                          <a:latin typeface="Calibri" panose="020F0502020204030204" pitchFamily="34" charset="0"/>
                          <a:ea typeface="Calibri" panose="020F0502020204030204" pitchFamily="34" charset="0"/>
                          <a:cs typeface="Times New Roman" panose="02020603050405020304" pitchFamily="18" charset="0"/>
                        </a:rPr>
                        <a:t>Company</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52531591"/>
                  </a:ext>
                </a:extLst>
              </a:tr>
              <a:tr h="70710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9</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1303655" marR="79375" lvl="1" indent="-768350" algn="ctr">
                        <a:lnSpc>
                          <a:spcPct val="108000"/>
                        </a:lnSpc>
                        <a:spcBef>
                          <a:spcPts val="120"/>
                        </a:spcBef>
                        <a:spcAft>
                          <a:spcPts val="0"/>
                        </a:spcAft>
                      </a:pPr>
                      <a:r>
                        <a:rPr lang="en-US" sz="1800" b="1" spc="-5" dirty="0">
                          <a:effectLst/>
                          <a:latin typeface="+mn-lt"/>
                          <a:ea typeface="Calibri" panose="020F0502020204030204" pitchFamily="34" charset="0"/>
                          <a:cs typeface="Arial" panose="020B0604020202020204" pitchFamily="34" charset="0"/>
                        </a:rPr>
                        <a:t>Solidarity</a:t>
                      </a:r>
                      <a:r>
                        <a:rPr lang="en-US" sz="1800" b="1" spc="40" dirty="0">
                          <a:effectLst/>
                          <a:latin typeface="+mn-lt"/>
                          <a:ea typeface="Calibri" panose="020F0502020204030204" pitchFamily="34" charset="0"/>
                          <a:cs typeface="Arial" panose="020B0604020202020204" pitchFamily="34" charset="0"/>
                        </a:rPr>
                        <a:t> </a:t>
                      </a:r>
                      <a:r>
                        <a:rPr lang="en-US" sz="1800" b="1" dirty="0">
                          <a:effectLst/>
                          <a:latin typeface="+mn-lt"/>
                          <a:ea typeface="Calibri" panose="020F0502020204030204" pitchFamily="34" charset="0"/>
                          <a:cs typeface="Arial" panose="020B0604020202020204" pitchFamily="34" charset="0"/>
                        </a:rPr>
                        <a:t>and</a:t>
                      </a:r>
                      <a:r>
                        <a:rPr lang="en-US" sz="1800" b="1" spc="5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Action</a:t>
                      </a:r>
                      <a:r>
                        <a:rPr lang="en-US" sz="1800" b="1" spc="6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Against</a:t>
                      </a:r>
                      <a:r>
                        <a:rPr lang="en-US" sz="1800" b="1" spc="4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The</a:t>
                      </a:r>
                      <a:r>
                        <a:rPr lang="en-US" sz="1800" b="1" spc="5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HIV</a:t>
                      </a:r>
                      <a:r>
                        <a:rPr lang="en-US" sz="1800" b="1" spc="5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Infection</a:t>
                      </a:r>
                      <a:r>
                        <a:rPr lang="en-US" sz="1800" b="1" spc="210" dirty="0">
                          <a:effectLst/>
                          <a:latin typeface="+mn-lt"/>
                          <a:ea typeface="Calibri" panose="020F0502020204030204" pitchFamily="34" charset="0"/>
                          <a:cs typeface="Arial" panose="020B0604020202020204" pitchFamily="34" charset="0"/>
                        </a:rPr>
                        <a:t> </a:t>
                      </a:r>
                      <a:r>
                        <a:rPr lang="en-US" sz="1800" b="1" dirty="0">
                          <a:effectLst/>
                          <a:latin typeface="+mn-lt"/>
                          <a:ea typeface="Calibri" panose="020F0502020204030204" pitchFamily="34" charset="0"/>
                          <a:cs typeface="Arial" panose="020B0604020202020204" pitchFamily="34" charset="0"/>
                        </a:rPr>
                        <a:t>in</a:t>
                      </a:r>
                      <a:r>
                        <a:rPr lang="en-US" sz="1800" b="1" spc="5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India</a:t>
                      </a:r>
                      <a:r>
                        <a:rPr lang="en-US" sz="1800" b="1" spc="6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(SAATHII)</a:t>
                      </a:r>
                      <a:endParaRPr lang="en-IN" sz="1800" b="1" dirty="0">
                        <a:effectLst/>
                        <a:latin typeface="+mn-lt"/>
                        <a:ea typeface="Calibri" panose="020F0502020204030204" pitchFamily="34" charset="0"/>
                        <a:cs typeface="Arial" panose="020B0604020202020204" pitchFamily="34" charset="0"/>
                      </a:endParaRPr>
                    </a:p>
                  </a:txBody>
                  <a:tcPr marL="0" marR="0" marT="0" marB="0"/>
                </a:tc>
                <a:tc>
                  <a:txBody>
                    <a:bodyPr/>
                    <a:lstStyle/>
                    <a:p>
                      <a:pPr marL="10795" algn="ctr">
                        <a:spcBef>
                          <a:spcPts val="780"/>
                        </a:spcBef>
                        <a:spcAft>
                          <a:spcPts val="0"/>
                        </a:spcAft>
                      </a:pPr>
                      <a:r>
                        <a:rPr lang="en-US" sz="1800" b="1" spc="-5">
                          <a:effectLst/>
                          <a:latin typeface="Calibri" panose="020F0502020204030204" pitchFamily="34" charset="0"/>
                          <a:ea typeface="Calibri" panose="020F0502020204030204" pitchFamily="34" charset="0"/>
                          <a:cs typeface="Times New Roman" panose="02020603050405020304" pitchFamily="18" charset="0"/>
                        </a:rPr>
                        <a:t>Trust</a:t>
                      </a:r>
                      <a:endParaRPr lang="en-IN" sz="18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74852610"/>
                  </a:ext>
                </a:extLst>
              </a:tr>
              <a:tr h="70812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10</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1375410" marR="154940" lvl="1" indent="-767080" algn="ctr">
                        <a:lnSpc>
                          <a:spcPct val="108000"/>
                        </a:lnSpc>
                        <a:spcBef>
                          <a:spcPts val="120"/>
                        </a:spcBef>
                        <a:spcAft>
                          <a:spcPts val="0"/>
                        </a:spcAft>
                      </a:pPr>
                      <a:r>
                        <a:rPr lang="en-US" sz="1800" b="1" spc="-5" dirty="0">
                          <a:effectLst/>
                          <a:latin typeface="+mn-lt"/>
                          <a:ea typeface="Calibri" panose="020F0502020204030204" pitchFamily="34" charset="0"/>
                          <a:cs typeface="Arial" panose="020B0604020202020204" pitchFamily="34" charset="0"/>
                        </a:rPr>
                        <a:t>Hindustan</a:t>
                      </a:r>
                      <a:r>
                        <a:rPr lang="en-US" sz="1800" b="1" spc="8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Latex</a:t>
                      </a:r>
                      <a:r>
                        <a:rPr lang="en-US" sz="1800" b="1" spc="80" dirty="0">
                          <a:effectLst/>
                          <a:latin typeface="+mn-lt"/>
                          <a:ea typeface="Calibri" panose="020F0502020204030204" pitchFamily="34" charset="0"/>
                          <a:cs typeface="Arial" panose="020B0604020202020204" pitchFamily="34" charset="0"/>
                        </a:rPr>
                        <a:t> </a:t>
                      </a:r>
                      <a:r>
                        <a:rPr lang="en-US" sz="1800" b="1" dirty="0">
                          <a:effectLst/>
                          <a:latin typeface="+mn-lt"/>
                          <a:ea typeface="Calibri" panose="020F0502020204030204" pitchFamily="34" charset="0"/>
                          <a:cs typeface="Arial" panose="020B0604020202020204" pitchFamily="34" charset="0"/>
                        </a:rPr>
                        <a:t>Family</a:t>
                      </a:r>
                      <a:r>
                        <a:rPr lang="en-US" sz="1800" b="1" spc="65" dirty="0">
                          <a:effectLst/>
                          <a:latin typeface="+mn-lt"/>
                          <a:ea typeface="Calibri" panose="020F0502020204030204" pitchFamily="34" charset="0"/>
                          <a:cs typeface="Arial" panose="020B0604020202020204" pitchFamily="34" charset="0"/>
                        </a:rPr>
                        <a:t> </a:t>
                      </a:r>
                      <a:r>
                        <a:rPr lang="en-US" sz="1800" b="1" dirty="0">
                          <a:effectLst/>
                          <a:latin typeface="+mn-lt"/>
                          <a:ea typeface="Calibri" panose="020F0502020204030204" pitchFamily="34" charset="0"/>
                          <a:cs typeface="Arial" panose="020B0604020202020204" pitchFamily="34" charset="0"/>
                        </a:rPr>
                        <a:t>Planning</a:t>
                      </a:r>
                      <a:r>
                        <a:rPr lang="en-US" sz="1800" b="1" spc="8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Promotion</a:t>
                      </a:r>
                      <a:r>
                        <a:rPr lang="en-US" sz="1800" b="1" spc="130"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Trust</a:t>
                      </a:r>
                      <a:r>
                        <a:rPr lang="en-US" sz="1800" b="1" spc="8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(HLFPPT)</a:t>
                      </a:r>
                      <a:endParaRPr lang="en-IN" sz="1800" b="1" dirty="0">
                        <a:effectLst/>
                        <a:latin typeface="+mn-lt"/>
                        <a:ea typeface="Calibri" panose="020F0502020204030204" pitchFamily="34" charset="0"/>
                        <a:cs typeface="Arial" panose="020B0604020202020204" pitchFamily="34" charset="0"/>
                      </a:endParaRPr>
                    </a:p>
                  </a:txBody>
                  <a:tcPr marL="0" marR="0" marT="0" marB="0"/>
                </a:tc>
                <a:tc>
                  <a:txBody>
                    <a:bodyPr/>
                    <a:lstStyle/>
                    <a:p>
                      <a:pPr marR="17780" algn="ctr">
                        <a:spcBef>
                          <a:spcPts val="780"/>
                        </a:spcBef>
                        <a:spcAft>
                          <a:spcPts val="0"/>
                        </a:spcAft>
                      </a:pPr>
                      <a:r>
                        <a:rPr lang="en-US" sz="1800" b="1" spc="-5">
                          <a:effectLst/>
                          <a:latin typeface="Calibri" panose="020F0502020204030204" pitchFamily="34" charset="0"/>
                          <a:ea typeface="Calibri" panose="020F0502020204030204" pitchFamily="34" charset="0"/>
                          <a:cs typeface="Times New Roman" panose="02020603050405020304" pitchFamily="18" charset="0"/>
                        </a:rPr>
                        <a:t>Trust</a:t>
                      </a:r>
                      <a:endParaRPr lang="en-IN" sz="18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3719194"/>
                  </a:ext>
                </a:extLst>
              </a:tr>
              <a:tr h="603554">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11</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lvl="1" algn="ctr">
                        <a:spcBef>
                          <a:spcPts val="780"/>
                        </a:spcBef>
                      </a:pPr>
                      <a:r>
                        <a:rPr lang="en-US" sz="1800" b="1">
                          <a:effectLst/>
                          <a:latin typeface="+mn-lt"/>
                          <a:ea typeface="Calibri" panose="020F0502020204030204" pitchFamily="34" charset="0"/>
                          <a:cs typeface="Arial" panose="020B0604020202020204" pitchFamily="34" charset="0"/>
                        </a:rPr>
                        <a:t>PLAN</a:t>
                      </a:r>
                      <a:r>
                        <a:rPr lang="en-US" sz="1800" b="1" spc="65">
                          <a:effectLst/>
                          <a:latin typeface="+mn-lt"/>
                          <a:ea typeface="Calibri" panose="020F0502020204030204" pitchFamily="34" charset="0"/>
                          <a:cs typeface="Arial" panose="020B0604020202020204" pitchFamily="34" charset="0"/>
                        </a:rPr>
                        <a:t> </a:t>
                      </a:r>
                      <a:r>
                        <a:rPr lang="en-US" sz="1800" b="1" spc="-5">
                          <a:effectLst/>
                          <a:latin typeface="+mn-lt"/>
                          <a:ea typeface="Calibri" panose="020F0502020204030204" pitchFamily="34" charset="0"/>
                          <a:cs typeface="Arial" panose="020B0604020202020204" pitchFamily="34" charset="0"/>
                        </a:rPr>
                        <a:t>India</a:t>
                      </a:r>
                      <a:endParaRPr lang="en-IN" sz="1800" b="1">
                        <a:effectLst/>
                        <a:latin typeface="+mn-lt"/>
                        <a:ea typeface="Calibri" panose="020F0502020204030204" pitchFamily="34" charset="0"/>
                        <a:cs typeface="Arial" panose="020B0604020202020204" pitchFamily="34" charset="0"/>
                      </a:endParaRPr>
                    </a:p>
                  </a:txBody>
                  <a:tcPr marL="0" marR="0" marT="0" marB="0"/>
                </a:tc>
                <a:tc>
                  <a:txBody>
                    <a:bodyPr/>
                    <a:lstStyle/>
                    <a:p>
                      <a:pPr marL="9525" algn="ctr">
                        <a:spcBef>
                          <a:spcPts val="780"/>
                        </a:spcBef>
                        <a:spcAft>
                          <a:spcPts val="0"/>
                        </a:spcAft>
                      </a:pPr>
                      <a:r>
                        <a:rPr lang="en-US" sz="1800" b="1" spc="-5">
                          <a:effectLst/>
                          <a:latin typeface="Calibri" panose="020F0502020204030204" pitchFamily="34" charset="0"/>
                          <a:ea typeface="Calibri" panose="020F0502020204030204" pitchFamily="34" charset="0"/>
                          <a:cs typeface="Times New Roman" panose="02020603050405020304" pitchFamily="18" charset="0"/>
                        </a:rPr>
                        <a:t>Society</a:t>
                      </a:r>
                      <a:endParaRPr lang="en-IN" sz="18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55634759"/>
                  </a:ext>
                </a:extLst>
              </a:tr>
              <a:tr h="70710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12</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845185" lvl="1" algn="ctr">
                        <a:spcBef>
                          <a:spcPts val="785"/>
                        </a:spcBef>
                        <a:spcAft>
                          <a:spcPts val="0"/>
                        </a:spcAft>
                      </a:pPr>
                      <a:r>
                        <a:rPr lang="en-US" sz="1800" b="1" dirty="0">
                          <a:effectLst/>
                          <a:latin typeface="+mn-lt"/>
                          <a:ea typeface="Calibri" panose="020F0502020204030204" pitchFamily="34" charset="0"/>
                          <a:cs typeface="Arial" panose="020B0604020202020204" pitchFamily="34" charset="0"/>
                        </a:rPr>
                        <a:t>William</a:t>
                      </a:r>
                      <a:r>
                        <a:rPr lang="en-US" sz="1800" b="1" spc="55" dirty="0">
                          <a:effectLst/>
                          <a:latin typeface="+mn-lt"/>
                          <a:ea typeface="Calibri" panose="020F0502020204030204" pitchFamily="34" charset="0"/>
                          <a:cs typeface="Arial" panose="020B0604020202020204" pitchFamily="34" charset="0"/>
                        </a:rPr>
                        <a:t> </a:t>
                      </a:r>
                      <a:r>
                        <a:rPr lang="en-US" sz="1800" b="1" dirty="0">
                          <a:effectLst/>
                          <a:latin typeface="+mn-lt"/>
                          <a:ea typeface="Calibri" panose="020F0502020204030204" pitchFamily="34" charset="0"/>
                          <a:cs typeface="Arial" panose="020B0604020202020204" pitchFamily="34" charset="0"/>
                        </a:rPr>
                        <a:t>J</a:t>
                      </a:r>
                      <a:r>
                        <a:rPr lang="en-US" sz="1800" b="1" spc="5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Clinton</a:t>
                      </a:r>
                      <a:r>
                        <a:rPr lang="en-US" sz="1800" b="1" spc="6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Foundation</a:t>
                      </a:r>
                      <a:r>
                        <a:rPr lang="en-US" sz="1800" b="1" spc="6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WJCF</a:t>
                      </a:r>
                      <a:endParaRPr lang="en-IN" sz="1800" b="1" dirty="0">
                        <a:effectLst/>
                        <a:latin typeface="+mn-lt"/>
                        <a:ea typeface="Calibri" panose="020F0502020204030204" pitchFamily="34" charset="0"/>
                        <a:cs typeface="Arial" panose="020B0604020202020204" pitchFamily="34" charset="0"/>
                      </a:endParaRPr>
                    </a:p>
                  </a:txBody>
                  <a:tcPr marL="0" marR="0" marT="0" marB="0"/>
                </a:tc>
                <a:tc>
                  <a:txBody>
                    <a:bodyPr/>
                    <a:lstStyle/>
                    <a:p>
                      <a:pPr marL="10160" algn="ctr">
                        <a:spcBef>
                          <a:spcPts val="785"/>
                        </a:spcBef>
                        <a:spcAft>
                          <a:spcPts val="0"/>
                        </a:spcAft>
                      </a:pPr>
                      <a:r>
                        <a:rPr lang="en-US" sz="1800" b="1" spc="-5">
                          <a:effectLst/>
                          <a:latin typeface="Calibri" panose="020F0502020204030204" pitchFamily="34" charset="0"/>
                          <a:ea typeface="Calibri" panose="020F0502020204030204" pitchFamily="34" charset="0"/>
                          <a:cs typeface="Times New Roman" panose="02020603050405020304" pitchFamily="18" charset="0"/>
                        </a:rPr>
                        <a:t>Company</a:t>
                      </a:r>
                      <a:endParaRPr lang="en-IN" sz="18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03646043"/>
                  </a:ext>
                </a:extLst>
              </a:tr>
              <a:tr h="70710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13</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1056640" lvl="1" algn="ctr">
                        <a:spcBef>
                          <a:spcPts val="780"/>
                        </a:spcBef>
                        <a:spcAft>
                          <a:spcPts val="0"/>
                        </a:spcAft>
                      </a:pPr>
                      <a:r>
                        <a:rPr lang="en-US" sz="1800" b="1" spc="-5">
                          <a:effectLst/>
                          <a:latin typeface="+mn-lt"/>
                          <a:ea typeface="Calibri" panose="020F0502020204030204" pitchFamily="34" charset="0"/>
                          <a:cs typeface="Arial" panose="020B0604020202020204" pitchFamily="34" charset="0"/>
                        </a:rPr>
                        <a:t>Project</a:t>
                      </a:r>
                      <a:r>
                        <a:rPr lang="en-US" sz="1800" b="1" spc="50">
                          <a:effectLst/>
                          <a:latin typeface="+mn-lt"/>
                          <a:ea typeface="Calibri" panose="020F0502020204030204" pitchFamily="34" charset="0"/>
                          <a:cs typeface="Arial" panose="020B0604020202020204" pitchFamily="34" charset="0"/>
                        </a:rPr>
                        <a:t> </a:t>
                      </a:r>
                      <a:r>
                        <a:rPr lang="en-US" sz="1800" b="1" spc="-5">
                          <a:effectLst/>
                          <a:latin typeface="+mn-lt"/>
                          <a:ea typeface="Calibri" panose="020F0502020204030204" pitchFamily="34" charset="0"/>
                          <a:cs typeface="Arial" panose="020B0604020202020204" pitchFamily="34" charset="0"/>
                        </a:rPr>
                        <a:t>Concern</a:t>
                      </a:r>
                      <a:r>
                        <a:rPr lang="en-US" sz="1800" b="1" spc="55">
                          <a:effectLst/>
                          <a:latin typeface="+mn-lt"/>
                          <a:ea typeface="Calibri" panose="020F0502020204030204" pitchFamily="34" charset="0"/>
                          <a:cs typeface="Arial" panose="020B0604020202020204" pitchFamily="34" charset="0"/>
                        </a:rPr>
                        <a:t> </a:t>
                      </a:r>
                      <a:r>
                        <a:rPr lang="en-US" sz="1800" b="1" spc="-5">
                          <a:effectLst/>
                          <a:latin typeface="+mn-lt"/>
                          <a:ea typeface="Calibri" panose="020F0502020204030204" pitchFamily="34" charset="0"/>
                          <a:cs typeface="Arial" panose="020B0604020202020204" pitchFamily="34" charset="0"/>
                        </a:rPr>
                        <a:t>India</a:t>
                      </a:r>
                      <a:r>
                        <a:rPr lang="en-US" sz="1800" b="1" spc="55">
                          <a:effectLst/>
                          <a:latin typeface="+mn-lt"/>
                          <a:ea typeface="Calibri" panose="020F0502020204030204" pitchFamily="34" charset="0"/>
                          <a:cs typeface="Arial" panose="020B0604020202020204" pitchFamily="34" charset="0"/>
                        </a:rPr>
                        <a:t> </a:t>
                      </a:r>
                      <a:r>
                        <a:rPr lang="en-US" sz="1800" b="1" spc="-5">
                          <a:effectLst/>
                          <a:latin typeface="+mn-lt"/>
                          <a:ea typeface="Calibri" panose="020F0502020204030204" pitchFamily="34" charset="0"/>
                          <a:cs typeface="Arial" panose="020B0604020202020204" pitchFamily="34" charset="0"/>
                        </a:rPr>
                        <a:t>(PCI)</a:t>
                      </a:r>
                      <a:endParaRPr lang="en-IN" sz="1800" b="1">
                        <a:effectLst/>
                        <a:latin typeface="+mn-lt"/>
                        <a:ea typeface="Calibri" panose="020F0502020204030204" pitchFamily="34" charset="0"/>
                        <a:cs typeface="Arial" panose="020B0604020202020204" pitchFamily="34" charset="0"/>
                      </a:endParaRPr>
                    </a:p>
                  </a:txBody>
                  <a:tcPr marL="0" marR="0" marT="0" marB="0"/>
                </a:tc>
                <a:tc>
                  <a:txBody>
                    <a:bodyPr/>
                    <a:lstStyle/>
                    <a:p>
                      <a:pPr marL="9525" algn="ctr">
                        <a:spcBef>
                          <a:spcPts val="780"/>
                        </a:spcBef>
                        <a:spcAft>
                          <a:spcPts val="0"/>
                        </a:spcAft>
                      </a:pPr>
                      <a:r>
                        <a:rPr lang="en-US" sz="1800" b="1" spc="-5">
                          <a:effectLst/>
                          <a:latin typeface="Calibri" panose="020F0502020204030204" pitchFamily="34" charset="0"/>
                          <a:ea typeface="Calibri" panose="020F0502020204030204" pitchFamily="34" charset="0"/>
                          <a:cs typeface="Times New Roman" panose="02020603050405020304" pitchFamily="18" charset="0"/>
                        </a:rPr>
                        <a:t>Society</a:t>
                      </a:r>
                      <a:endParaRPr lang="en-IN" sz="18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98317126"/>
                  </a:ext>
                </a:extLst>
              </a:tr>
              <a:tr h="603554">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14</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marL="1253490" lvl="1" algn="ctr">
                        <a:spcBef>
                          <a:spcPts val="780"/>
                        </a:spcBef>
                        <a:spcAft>
                          <a:spcPts val="0"/>
                        </a:spcAft>
                      </a:pPr>
                      <a:r>
                        <a:rPr lang="en-US" sz="1800" b="1" spc="-5" dirty="0">
                          <a:effectLst/>
                          <a:latin typeface="+mn-lt"/>
                          <a:ea typeface="Calibri" panose="020F0502020204030204" pitchFamily="34" charset="0"/>
                          <a:cs typeface="Arial" panose="020B0604020202020204" pitchFamily="34" charset="0"/>
                        </a:rPr>
                        <a:t>DOCTORS</a:t>
                      </a:r>
                      <a:r>
                        <a:rPr lang="en-US" sz="1800" b="1" spc="6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FOR</a:t>
                      </a:r>
                      <a:r>
                        <a:rPr lang="en-US" sz="1800" b="1" spc="65" dirty="0">
                          <a:effectLst/>
                          <a:latin typeface="+mn-lt"/>
                          <a:ea typeface="Calibri" panose="020F0502020204030204" pitchFamily="34" charset="0"/>
                          <a:cs typeface="Arial" panose="020B0604020202020204" pitchFamily="34" charset="0"/>
                        </a:rPr>
                        <a:t> </a:t>
                      </a:r>
                      <a:r>
                        <a:rPr lang="en-US" sz="1800" b="1" spc="-5" dirty="0">
                          <a:effectLst/>
                          <a:latin typeface="+mn-lt"/>
                          <a:ea typeface="Calibri" panose="020F0502020204030204" pitchFamily="34" charset="0"/>
                          <a:cs typeface="Arial" panose="020B0604020202020204" pitchFamily="34" charset="0"/>
                        </a:rPr>
                        <a:t>YOU</a:t>
                      </a:r>
                      <a:endParaRPr lang="en-IN" sz="1800" b="1" dirty="0">
                        <a:effectLst/>
                        <a:latin typeface="+mn-lt"/>
                        <a:ea typeface="Calibri" panose="020F0502020204030204" pitchFamily="34" charset="0"/>
                        <a:cs typeface="Arial" panose="020B0604020202020204" pitchFamily="34" charset="0"/>
                      </a:endParaRPr>
                    </a:p>
                  </a:txBody>
                  <a:tcPr marL="0" marR="0" marT="0" marB="0"/>
                </a:tc>
                <a:tc>
                  <a:txBody>
                    <a:bodyPr/>
                    <a:lstStyle/>
                    <a:p>
                      <a:pPr marL="9525" algn="ctr">
                        <a:spcBef>
                          <a:spcPts val="780"/>
                        </a:spcBef>
                        <a:spcAft>
                          <a:spcPts val="0"/>
                        </a:spcAft>
                      </a:pPr>
                      <a:r>
                        <a:rPr lang="en-US" sz="1800" b="1" spc="-5" dirty="0">
                          <a:effectLst/>
                          <a:latin typeface="Calibri" panose="020F0502020204030204" pitchFamily="34" charset="0"/>
                          <a:ea typeface="Calibri" panose="020F0502020204030204" pitchFamily="34" charset="0"/>
                          <a:cs typeface="Times New Roman" panose="02020603050405020304" pitchFamily="18" charset="0"/>
                        </a:rPr>
                        <a:t>Society</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70631976"/>
                  </a:ext>
                </a:extLst>
              </a:tr>
            </a:tbl>
          </a:graphicData>
        </a:graphic>
      </p:graphicFrame>
    </p:spTree>
    <p:extLst>
      <p:ext uri="{BB962C8B-B14F-4D97-AF65-F5344CB8AC3E}">
        <p14:creationId xmlns:p14="http://schemas.microsoft.com/office/powerpoint/2010/main" val="2376020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283030" y="250589"/>
            <a:ext cx="11658602" cy="829546"/>
          </a:xfrm>
          <a:solidFill>
            <a:schemeClr val="accent2">
              <a:lumMod val="40000"/>
              <a:lumOff val="60000"/>
            </a:schemeClr>
          </a:solidFill>
        </p:spPr>
        <p:txBody>
          <a:bodyPr anchor="t">
            <a:normAutofit/>
          </a:bodyPr>
          <a:lstStyle/>
          <a:p>
            <a:pPr algn="ctr"/>
            <a:br>
              <a:rPr lang="en-IN" sz="1800" dirty="0">
                <a:effectLst/>
                <a:latin typeface="Georgia" panose="02040502050405020303" pitchFamily="18" charset="0"/>
                <a:ea typeface="Georgia" panose="02040502050405020303" pitchFamily="18" charset="0"/>
                <a:cs typeface="Georgia" panose="02040502050405020303" pitchFamily="18" charset="0"/>
              </a:rPr>
            </a:br>
            <a:r>
              <a:rPr lang="en-IN" sz="2000" b="1" dirty="0">
                <a:effectLst/>
                <a:latin typeface="Arial" panose="020B0604020202020204" pitchFamily="34" charset="0"/>
                <a:ea typeface="Georgia" panose="02040502050405020303" pitchFamily="18" charset="0"/>
                <a:cs typeface="Arial" panose="020B0604020202020204" pitchFamily="34" charset="0"/>
              </a:rPr>
              <a:t>Non Govt PRs for Global Fund grant period 2024-2027-- TB</a:t>
            </a:r>
            <a:endParaRPr lang="en-US" sz="2000" b="1" dirty="0">
              <a:solidFill>
                <a:schemeClr val="tx1"/>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676656" y="1752600"/>
            <a:ext cx="10753725" cy="4025265"/>
          </a:xfrm>
        </p:spPr>
        <p:txBody>
          <a:bodyPr>
            <a:normAutofit/>
          </a:bodyPr>
          <a:lstStyle/>
          <a:p>
            <a:pPr marL="0" lvl="0" indent="0" algn="just">
              <a:buNone/>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graphicFrame>
        <p:nvGraphicFramePr>
          <p:cNvPr id="3" name="Table 4">
            <a:extLst>
              <a:ext uri="{FF2B5EF4-FFF2-40B4-BE49-F238E27FC236}">
                <a16:creationId xmlns:a16="http://schemas.microsoft.com/office/drawing/2014/main" id="{528605E2-4938-2B9E-D62A-AE4FC8347409}"/>
              </a:ext>
            </a:extLst>
          </p:cNvPr>
          <p:cNvGraphicFramePr>
            <a:graphicFrameLocks noGrp="1"/>
          </p:cNvGraphicFramePr>
          <p:nvPr/>
        </p:nvGraphicFramePr>
        <p:xfrm>
          <a:off x="283029" y="1262744"/>
          <a:ext cx="11702142" cy="5067633"/>
        </p:xfrm>
        <a:graphic>
          <a:graphicData uri="http://schemas.openxmlformats.org/drawingml/2006/table">
            <a:tbl>
              <a:tblPr firstRow="1" bandRow="1">
                <a:tableStyleId>{5C22544A-7EE6-4342-B048-85BDC9FD1C3A}</a:tableStyleId>
              </a:tblPr>
              <a:tblGrid>
                <a:gridCol w="917815">
                  <a:extLst>
                    <a:ext uri="{9D8B030D-6E8A-4147-A177-3AD203B41FA5}">
                      <a16:colId xmlns:a16="http://schemas.microsoft.com/office/drawing/2014/main" val="3733534524"/>
                    </a:ext>
                  </a:extLst>
                </a:gridCol>
                <a:gridCol w="7255109">
                  <a:extLst>
                    <a:ext uri="{9D8B030D-6E8A-4147-A177-3AD203B41FA5}">
                      <a16:colId xmlns:a16="http://schemas.microsoft.com/office/drawing/2014/main" val="4062396857"/>
                    </a:ext>
                  </a:extLst>
                </a:gridCol>
                <a:gridCol w="3529218">
                  <a:extLst>
                    <a:ext uri="{9D8B030D-6E8A-4147-A177-3AD203B41FA5}">
                      <a16:colId xmlns:a16="http://schemas.microsoft.com/office/drawing/2014/main" val="1805132425"/>
                    </a:ext>
                  </a:extLst>
                </a:gridCol>
              </a:tblGrid>
              <a:tr h="562952">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S</a:t>
                      </a:r>
                      <a:r>
                        <a:rPr lang="en-IN" sz="1800" dirty="0">
                          <a:solidFill>
                            <a:schemeClr val="tx1"/>
                          </a:solidFill>
                          <a:effectLst/>
                          <a:latin typeface="+mn-lt"/>
                          <a:ea typeface="Georgia" panose="02040502050405020303" pitchFamily="18" charset="0"/>
                          <a:cs typeface="Calibri" panose="020F0502020204030204" pitchFamily="34" charset="0"/>
                        </a:rPr>
                        <a:t>l No</a:t>
                      </a: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Name of Organization</a:t>
                      </a:r>
                      <a:endParaRPr lang="en-IN" sz="1800"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Georgia" panose="02040502050405020303" pitchFamily="18" charset="0"/>
                        </a:rPr>
                        <a:t>Type of Organization</a:t>
                      </a:r>
                      <a:endParaRPr lang="en-IN" sz="1800" dirty="0">
                        <a:solidFill>
                          <a:schemeClr val="tx1"/>
                        </a:solidFill>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9432288"/>
                  </a:ext>
                </a:extLst>
              </a:tr>
              <a:tr h="539740">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ct val="107000"/>
                        </a:lnSpc>
                      </a:pPr>
                      <a:r>
                        <a:rPr lang="en-US" sz="1800" b="1" kern="1200" dirty="0">
                          <a:solidFill>
                            <a:schemeClr val="dk1"/>
                          </a:solidFill>
                          <a:effectLst/>
                          <a:latin typeface="+mn-lt"/>
                          <a:ea typeface="+mn-ea"/>
                          <a:cs typeface="+mn-cs"/>
                        </a:rPr>
                        <a:t>Karnataka Health Promotion Trust (KHPT) </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b="1" kern="1200" dirty="0">
                          <a:solidFill>
                            <a:schemeClr val="dk1"/>
                          </a:solidFill>
                          <a:effectLst/>
                          <a:latin typeface="+mn-lt"/>
                          <a:ea typeface="+mn-ea"/>
                          <a:cs typeface="+mn-cs"/>
                        </a:rPr>
                        <a:t>Trust</a:t>
                      </a: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652531591"/>
                  </a:ext>
                </a:extLst>
              </a:tr>
              <a:tr h="47871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2</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The UNION</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(TB)</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Others-Branch</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office</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with</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RBI</a:t>
                      </a:r>
                      <a:endParaRPr lang="en-IN" sz="1800" b="1" kern="100" dirty="0">
                        <a:effectLst/>
                        <a:latin typeface="+mn-lt"/>
                        <a:ea typeface="Times New Roman" panose="02020603050405020304" pitchFamily="18" charset="0"/>
                        <a:cs typeface="Times New Roman" panose="02020603050405020304" pitchFamily="18" charset="0"/>
                      </a:endParaRPr>
                    </a:p>
                    <a:p>
                      <a:pPr algn="ctr">
                        <a:lnSpc>
                          <a:spcPts val="1250"/>
                        </a:lnSpc>
                        <a:spcBef>
                          <a:spcPts val="27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permission</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974852610"/>
                  </a:ext>
                </a:extLst>
              </a:tr>
              <a:tr h="348770">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3</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Tata Institute</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of Social</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Sciences</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(TISS)</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Others-</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Academic</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Institute</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3719194"/>
                  </a:ext>
                </a:extLst>
              </a:tr>
              <a:tr h="340110">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4</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FIND-TB</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Company</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55634759"/>
                  </a:ext>
                </a:extLst>
              </a:tr>
              <a:tr h="509076">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5</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SAATHII-TB</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Trust</a:t>
                      </a:r>
                      <a:endParaRPr lang="en-IN" sz="1800" b="1" dirty="0">
                        <a:effectLst/>
                        <a:latin typeface="+mn-lt"/>
                        <a:ea typeface="Georgia" panose="02040502050405020303" pitchFamily="18" charset="0"/>
                        <a:cs typeface="Georgia" panose="02040502050405020303" pitchFamily="18" charset="0"/>
                      </a:endParaRPr>
                    </a:p>
                    <a:p>
                      <a:pPr algn="ctr">
                        <a:lnSpc>
                          <a:spcPct val="107000"/>
                        </a:lnSpc>
                      </a:pP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03646043"/>
                  </a:ext>
                </a:extLst>
              </a:tr>
              <a:tr h="509076">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6</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HLFPPT-TB</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Trust</a:t>
                      </a:r>
                      <a:endParaRPr lang="en-IN" sz="1800" b="1" dirty="0">
                        <a:effectLst/>
                        <a:latin typeface="+mn-lt"/>
                        <a:ea typeface="Georgia" panose="02040502050405020303" pitchFamily="18" charset="0"/>
                        <a:cs typeface="Georgia" panose="02040502050405020303" pitchFamily="18" charset="0"/>
                      </a:endParaRPr>
                    </a:p>
                    <a:p>
                      <a:pPr algn="ctr">
                        <a:lnSpc>
                          <a:spcPct val="107000"/>
                        </a:lnSpc>
                      </a:pP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1098317126"/>
                  </a:ext>
                </a:extLst>
              </a:tr>
              <a:tr h="539740">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7</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PLAN</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India-TB</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1-SCM</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Society</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70631976"/>
                  </a:ext>
                </a:extLst>
              </a:tr>
              <a:tr h="34953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8</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PLAN</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India-TB</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2-PMTBMBA</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pPr>
                      <a:endParaRPr lang="en-IN" sz="18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20432460"/>
                  </a:ext>
                </a:extLst>
              </a:tr>
              <a:tr h="34953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9</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William</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J Clinton</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Foundation</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WJCF-</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TB</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Society</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55063973"/>
                  </a:ext>
                </a:extLst>
              </a:tr>
              <a:tr h="349539">
                <a:tc>
                  <a:txBody>
                    <a:bodyPr/>
                    <a:lstStyle/>
                    <a:p>
                      <a:pPr algn="ctr">
                        <a:lnSpc>
                          <a:spcPct val="107000"/>
                        </a:lnSpc>
                      </a:pPr>
                      <a:r>
                        <a:rPr lang="en-US" sz="1800" b="1" dirty="0">
                          <a:solidFill>
                            <a:schemeClr val="tx1"/>
                          </a:solidFill>
                          <a:effectLst/>
                          <a:latin typeface="+mn-lt"/>
                          <a:ea typeface="Georgia" panose="02040502050405020303" pitchFamily="18" charset="0"/>
                          <a:cs typeface="Calibri" panose="020F0502020204030204" pitchFamily="34" charset="0"/>
                        </a:rPr>
                        <a:t>10</a:t>
                      </a:r>
                      <a:endParaRPr lang="en-IN" sz="18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DOCTORS</a:t>
                      </a:r>
                      <a:r>
                        <a:rPr lang="en-US" sz="18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800" b="1" kern="100" dirty="0">
                          <a:solidFill>
                            <a:srgbClr val="000000"/>
                          </a:solidFill>
                          <a:effectLst/>
                          <a:latin typeface="+mn-lt"/>
                          <a:ea typeface="Times New Roman" panose="02020603050405020304" pitchFamily="18" charset="0"/>
                          <a:cs typeface="Times New Roman" panose="02020603050405020304" pitchFamily="18" charset="0"/>
                        </a:rPr>
                        <a:t>FOR YOU</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Times New Roman" panose="02020603050405020304" pitchFamily="18" charset="0"/>
                        </a:rPr>
                        <a:t>Society</a:t>
                      </a:r>
                      <a:endParaRPr lang="en-IN" sz="18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05435909"/>
                  </a:ext>
                </a:extLst>
              </a:tr>
            </a:tbl>
          </a:graphicData>
        </a:graphic>
      </p:graphicFrame>
    </p:spTree>
    <p:extLst>
      <p:ext uri="{BB962C8B-B14F-4D97-AF65-F5344CB8AC3E}">
        <p14:creationId xmlns:p14="http://schemas.microsoft.com/office/powerpoint/2010/main" val="1307607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283030" y="250589"/>
            <a:ext cx="11658602" cy="829546"/>
          </a:xfrm>
          <a:solidFill>
            <a:schemeClr val="accent2">
              <a:lumMod val="40000"/>
              <a:lumOff val="60000"/>
            </a:schemeClr>
          </a:solidFill>
        </p:spPr>
        <p:txBody>
          <a:bodyPr anchor="t">
            <a:normAutofit/>
          </a:bodyPr>
          <a:lstStyle/>
          <a:p>
            <a:pPr algn="ctr"/>
            <a:br>
              <a:rPr lang="en-IN" sz="1800" dirty="0">
                <a:effectLst/>
                <a:latin typeface="Georgia" panose="02040502050405020303" pitchFamily="18" charset="0"/>
                <a:ea typeface="Georgia" panose="02040502050405020303" pitchFamily="18" charset="0"/>
                <a:cs typeface="Georgia" panose="02040502050405020303" pitchFamily="18" charset="0"/>
              </a:rPr>
            </a:br>
            <a:r>
              <a:rPr lang="en-IN" sz="2000" b="1" dirty="0">
                <a:effectLst/>
                <a:latin typeface="Arial" panose="020B0604020202020204" pitchFamily="34" charset="0"/>
                <a:ea typeface="Georgia" panose="02040502050405020303" pitchFamily="18" charset="0"/>
                <a:cs typeface="Arial" panose="020B0604020202020204" pitchFamily="34" charset="0"/>
              </a:rPr>
              <a:t>Non Govt PRs for Global Fund grant period 2024-2027-- HIV</a:t>
            </a:r>
            <a:endParaRPr lang="en-US" sz="2000" b="1" dirty="0">
              <a:solidFill>
                <a:schemeClr val="tx1"/>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676656" y="1752600"/>
            <a:ext cx="10753725" cy="4025265"/>
          </a:xfrm>
        </p:spPr>
        <p:txBody>
          <a:bodyPr>
            <a:normAutofit/>
          </a:bodyPr>
          <a:lstStyle/>
          <a:p>
            <a:pPr marL="0" lvl="0" indent="0" algn="just">
              <a:buNone/>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graphicFrame>
        <p:nvGraphicFramePr>
          <p:cNvPr id="3" name="Table 4">
            <a:extLst>
              <a:ext uri="{FF2B5EF4-FFF2-40B4-BE49-F238E27FC236}">
                <a16:creationId xmlns:a16="http://schemas.microsoft.com/office/drawing/2014/main" id="{528605E2-4938-2B9E-D62A-AE4FC8347409}"/>
              </a:ext>
            </a:extLst>
          </p:cNvPr>
          <p:cNvGraphicFramePr>
            <a:graphicFrameLocks noGrp="1"/>
          </p:cNvGraphicFramePr>
          <p:nvPr/>
        </p:nvGraphicFramePr>
        <p:xfrm>
          <a:off x="108858" y="838200"/>
          <a:ext cx="11876314" cy="5804062"/>
        </p:xfrm>
        <a:graphic>
          <a:graphicData uri="http://schemas.openxmlformats.org/drawingml/2006/table">
            <a:tbl>
              <a:tblPr firstRow="1" bandRow="1">
                <a:tableStyleId>{5C22544A-7EE6-4342-B048-85BDC9FD1C3A}</a:tableStyleId>
              </a:tblPr>
              <a:tblGrid>
                <a:gridCol w="849085">
                  <a:extLst>
                    <a:ext uri="{9D8B030D-6E8A-4147-A177-3AD203B41FA5}">
                      <a16:colId xmlns:a16="http://schemas.microsoft.com/office/drawing/2014/main" val="3733534524"/>
                    </a:ext>
                  </a:extLst>
                </a:gridCol>
                <a:gridCol w="7053943">
                  <a:extLst>
                    <a:ext uri="{9D8B030D-6E8A-4147-A177-3AD203B41FA5}">
                      <a16:colId xmlns:a16="http://schemas.microsoft.com/office/drawing/2014/main" val="4062396857"/>
                    </a:ext>
                  </a:extLst>
                </a:gridCol>
                <a:gridCol w="3973286">
                  <a:extLst>
                    <a:ext uri="{9D8B030D-6E8A-4147-A177-3AD203B41FA5}">
                      <a16:colId xmlns:a16="http://schemas.microsoft.com/office/drawing/2014/main" val="1805132425"/>
                    </a:ext>
                  </a:extLst>
                </a:gridCol>
              </a:tblGrid>
              <a:tr h="913059">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S</a:t>
                      </a:r>
                      <a:r>
                        <a:rPr lang="en-IN" sz="1800" dirty="0">
                          <a:solidFill>
                            <a:schemeClr val="tx1"/>
                          </a:solidFill>
                          <a:effectLst/>
                          <a:latin typeface="+mn-lt"/>
                          <a:ea typeface="Georgia" panose="02040502050405020303" pitchFamily="18" charset="0"/>
                          <a:cs typeface="Calibri" panose="020F0502020204030204" pitchFamily="34" charset="0"/>
                        </a:rPr>
                        <a:t>l No</a:t>
                      </a: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Name of Organization</a:t>
                      </a:r>
                      <a:endParaRPr lang="en-IN" sz="1800"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Georgia" panose="02040502050405020303" pitchFamily="18" charset="0"/>
                        </a:rPr>
                        <a:t>Type of Organization</a:t>
                      </a:r>
                      <a:endParaRPr lang="en-IN" sz="1800" dirty="0">
                        <a:solidFill>
                          <a:schemeClr val="tx1"/>
                        </a:solidFill>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9432288"/>
                  </a:ext>
                </a:extLst>
              </a:tr>
              <a:tr h="364797">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1</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India</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HIV AIDS</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Alliance</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(IHAA)</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(HIV)</a:t>
                      </a:r>
                      <a:endParaRPr lang="en-IN" sz="16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pPr>
                      <a:r>
                        <a:rPr lang="en-US" sz="1600" b="1" kern="1200" dirty="0">
                          <a:solidFill>
                            <a:schemeClr val="dk1"/>
                          </a:solidFill>
                          <a:effectLst/>
                          <a:latin typeface="+mn-lt"/>
                          <a:ea typeface="+mn-ea"/>
                          <a:cs typeface="+mn-cs"/>
                        </a:rPr>
                        <a:t>Company</a:t>
                      </a:r>
                      <a:endParaRPr lang="en-IN" sz="16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652531591"/>
                  </a:ext>
                </a:extLst>
              </a:tr>
              <a:tr h="363663">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2</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00" dirty="0">
                          <a:solidFill>
                            <a:srgbClr val="000000"/>
                          </a:solidFill>
                          <a:effectLst/>
                          <a:latin typeface="+mn-lt"/>
                          <a:ea typeface="Times New Roman" panose="02020603050405020304" pitchFamily="18" charset="0"/>
                          <a:cs typeface="Times New Roman" panose="02020603050405020304" pitchFamily="18" charset="0"/>
                        </a:rPr>
                        <a:t>The UNION</a:t>
                      </a:r>
                      <a:r>
                        <a:rPr lang="en-US" sz="16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mn-lt"/>
                          <a:ea typeface="Times New Roman" panose="02020603050405020304" pitchFamily="18" charset="0"/>
                          <a:cs typeface="Times New Roman" panose="02020603050405020304" pitchFamily="18" charset="0"/>
                        </a:rPr>
                        <a:t>(HIV)</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solidFill>
                            <a:srgbClr val="000000"/>
                          </a:solidFill>
                          <a:effectLst/>
                          <a:latin typeface="+mn-lt"/>
                          <a:ea typeface="Times New Roman" panose="02020603050405020304" pitchFamily="18" charset="0"/>
                          <a:cs typeface="Times New Roman" panose="02020603050405020304" pitchFamily="18" charset="0"/>
                        </a:rPr>
                        <a:t>Others-Branch</a:t>
                      </a:r>
                      <a:r>
                        <a:rPr lang="en-US" sz="16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mn-lt"/>
                          <a:ea typeface="Times New Roman" panose="02020603050405020304" pitchFamily="18" charset="0"/>
                          <a:cs typeface="Times New Roman" panose="02020603050405020304" pitchFamily="18" charset="0"/>
                        </a:rPr>
                        <a:t>office</a:t>
                      </a:r>
                      <a:r>
                        <a:rPr lang="en-US" sz="16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mn-lt"/>
                          <a:ea typeface="Times New Roman" panose="02020603050405020304" pitchFamily="18" charset="0"/>
                          <a:cs typeface="Times New Roman" panose="02020603050405020304" pitchFamily="18" charset="0"/>
                        </a:rPr>
                        <a:t>with</a:t>
                      </a:r>
                      <a:r>
                        <a:rPr lang="en-US" sz="1600" b="1" kern="100" spc="5" dirty="0">
                          <a:solidFill>
                            <a:srgbClr val="000000"/>
                          </a:solidFill>
                          <a:effectLst/>
                          <a:latin typeface="+mn-lt"/>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mn-lt"/>
                          <a:ea typeface="Times New Roman" panose="02020603050405020304" pitchFamily="18" charset="0"/>
                          <a:cs typeface="Times New Roman" panose="02020603050405020304" pitchFamily="18" charset="0"/>
                        </a:rPr>
                        <a:t>RBI</a:t>
                      </a:r>
                      <a:r>
                        <a:rPr lang="en-IN" sz="1600" b="1" kern="100" dirty="0">
                          <a:solidFill>
                            <a:schemeClr val="dk1"/>
                          </a:solidFill>
                          <a:effectLst/>
                          <a:latin typeface="+mn-lt"/>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mn-lt"/>
                          <a:ea typeface="Times New Roman" panose="02020603050405020304" pitchFamily="18" charset="0"/>
                          <a:cs typeface="Times New Roman" panose="02020603050405020304" pitchFamily="18" charset="0"/>
                        </a:rPr>
                        <a:t>permission</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974852610"/>
                  </a:ext>
                </a:extLst>
              </a:tr>
              <a:tr h="371571">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3</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YR Gaitonde</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Centre</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AIDS</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Research</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a:t>
                      </a:r>
                      <a:r>
                        <a:rPr lang="en-IN" sz="1600" b="1" kern="1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Education</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(YRGCARE)</a:t>
                      </a:r>
                      <a:endParaRPr lang="en-IN" sz="16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solidFill>
                            <a:srgbClr val="000000"/>
                          </a:solidFill>
                          <a:effectLst/>
                          <a:latin typeface="+mn-lt"/>
                          <a:ea typeface="Times New Roman" panose="02020603050405020304" pitchFamily="18" charset="0"/>
                          <a:cs typeface="Times New Roman" panose="02020603050405020304" pitchFamily="18" charset="0"/>
                        </a:rPr>
                        <a:t>Trust</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3719194"/>
                  </a:ext>
                </a:extLst>
              </a:tr>
              <a:tr h="353392">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4</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Transport</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Corporation</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 India</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Foundation</a:t>
                      </a:r>
                      <a:r>
                        <a:rPr lang="en-IN" sz="1600" b="1" kern="1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(TCIF)-HIV-1</a:t>
                      </a:r>
                      <a:endParaRPr lang="en-IN" sz="16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solidFill>
                            <a:srgbClr val="000000"/>
                          </a:solidFill>
                          <a:effectLst/>
                          <a:latin typeface="+mn-lt"/>
                          <a:ea typeface="Times New Roman" panose="02020603050405020304" pitchFamily="18" charset="0"/>
                          <a:cs typeface="Times New Roman" panose="02020603050405020304" pitchFamily="18" charset="0"/>
                        </a:rPr>
                        <a:t>Trust</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55634759"/>
                  </a:ext>
                </a:extLst>
              </a:tr>
              <a:tr h="541719">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5</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Transport</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Corporation</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 India</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Foundation</a:t>
                      </a:r>
                      <a:r>
                        <a:rPr lang="en-IN" sz="1600" b="1" kern="1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(TCIF)-HIV-2</a:t>
                      </a:r>
                      <a:endParaRPr lang="en-IN" sz="16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Trust</a:t>
                      </a:r>
                      <a:endParaRPr lang="en-IN" sz="1600" b="1" dirty="0">
                        <a:effectLst/>
                        <a:latin typeface="+mn-lt"/>
                        <a:ea typeface="Georgia" panose="02040502050405020303" pitchFamily="18" charset="0"/>
                        <a:cs typeface="Georgia" panose="02040502050405020303" pitchFamily="18" charset="0"/>
                      </a:endParaRPr>
                    </a:p>
                    <a:p>
                      <a:pPr algn="ctr">
                        <a:lnSpc>
                          <a:spcPct val="107000"/>
                        </a:lnSpc>
                      </a:pPr>
                      <a:endParaRPr lang="en-IN" sz="16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03646043"/>
                  </a:ext>
                </a:extLst>
              </a:tr>
              <a:tr h="264690">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6</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200" dirty="0">
                          <a:solidFill>
                            <a:schemeClr val="dk1"/>
                          </a:solidFill>
                          <a:effectLst/>
                          <a:latin typeface="+mn-lt"/>
                          <a:ea typeface="+mn-ea"/>
                          <a:cs typeface="+mn-cs"/>
                        </a:rPr>
                        <a:t>India Health Action Trust (IHAT)-HIV</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NGO</a:t>
                      </a:r>
                      <a:endParaRPr lang="en-IN" sz="16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1098317126"/>
                  </a:ext>
                </a:extLst>
              </a:tr>
              <a:tr h="558391">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7</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3075"/>
                        </a:spcBef>
                        <a:spcAft>
                          <a:spcPts val="1200"/>
                        </a:spcAft>
                      </a:pP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FIND-HIV</a:t>
                      </a:r>
                      <a:endParaRPr lang="en-IN" sz="16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solidFill>
                            <a:srgbClr val="000000"/>
                          </a:solidFill>
                          <a:effectLst/>
                          <a:latin typeface="+mn-lt"/>
                          <a:ea typeface="Times New Roman" panose="02020603050405020304" pitchFamily="18" charset="0"/>
                          <a:cs typeface="Times New Roman" panose="02020603050405020304" pitchFamily="18" charset="0"/>
                        </a:rPr>
                        <a:t>Company</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70631976"/>
                  </a:ext>
                </a:extLst>
              </a:tr>
              <a:tr h="361618">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8</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Solidarity</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Action</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Against</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HIV Infection- SAATHII</a:t>
                      </a:r>
                      <a:endParaRPr lang="en-IN" sz="16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pPr>
                      <a:r>
                        <a:rPr lang="en-US" sz="1600" b="1" dirty="0">
                          <a:effectLst/>
                          <a:latin typeface="+mn-lt"/>
                          <a:ea typeface="Georgia" panose="02040502050405020303" pitchFamily="18" charset="0"/>
                          <a:cs typeface="Georgia" panose="02040502050405020303" pitchFamily="18" charset="0"/>
                        </a:rPr>
                        <a:t>Trust</a:t>
                      </a:r>
                      <a:endParaRPr lang="en-IN" sz="1600" b="1" dirty="0">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20432460"/>
                  </a:ext>
                </a:extLst>
              </a:tr>
              <a:tr h="361618">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9</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600"/>
                        </a:spcBef>
                        <a:spcAft>
                          <a:spcPts val="1200"/>
                        </a:spcAft>
                      </a:pPr>
                      <a:r>
                        <a:rPr lang="en-US" sz="16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HLFPPT-HIV</a:t>
                      </a:r>
                      <a:r>
                        <a:rPr lang="en-US" sz="1600" b="1" kern="1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kern="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Samarthya</a:t>
                      </a:r>
                      <a:endParaRPr lang="en-IN" sz="16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solidFill>
                            <a:srgbClr val="000000"/>
                          </a:solidFill>
                          <a:effectLst/>
                          <a:latin typeface="+mn-lt"/>
                          <a:ea typeface="Times New Roman" panose="02020603050405020304" pitchFamily="18" charset="0"/>
                          <a:cs typeface="Times New Roman" panose="02020603050405020304" pitchFamily="18" charset="0"/>
                        </a:rPr>
                        <a:t>Trust</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55063973"/>
                  </a:ext>
                </a:extLst>
              </a:tr>
              <a:tr h="361618">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10</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600" b="1" kern="1200" dirty="0">
                          <a:solidFill>
                            <a:schemeClr val="dk1"/>
                          </a:solidFill>
                          <a:effectLst/>
                          <a:latin typeface="+mn-lt"/>
                          <a:ea typeface="+mn-ea"/>
                          <a:cs typeface="+mn-cs"/>
                        </a:rPr>
                        <a:t>HLFPPT-TSU</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solidFill>
                            <a:srgbClr val="000000"/>
                          </a:solidFill>
                          <a:effectLst/>
                          <a:latin typeface="+mn-lt"/>
                          <a:ea typeface="Times New Roman" panose="02020603050405020304" pitchFamily="18" charset="0"/>
                          <a:cs typeface="Times New Roman" panose="02020603050405020304" pitchFamily="18" charset="0"/>
                        </a:rPr>
                        <a:t>Trust</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05435909"/>
                  </a:ext>
                </a:extLst>
              </a:tr>
              <a:tr h="361618">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11</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600" b="1" kern="1200" dirty="0">
                          <a:solidFill>
                            <a:schemeClr val="dk1"/>
                          </a:solidFill>
                          <a:effectLst/>
                          <a:latin typeface="+mn-lt"/>
                          <a:ea typeface="+mn-ea"/>
                          <a:cs typeface="+mn-cs"/>
                        </a:rPr>
                        <a:t>PLAN India-HIV 1-COMPOSITE</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effectLst/>
                          <a:latin typeface="+mn-lt"/>
                          <a:ea typeface="Times New Roman" panose="02020603050405020304" pitchFamily="18" charset="0"/>
                          <a:cs typeface="Times New Roman" panose="02020603050405020304" pitchFamily="18" charset="0"/>
                        </a:rPr>
                        <a:t>Society</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5866406"/>
                  </a:ext>
                </a:extLst>
              </a:tr>
              <a:tr h="361618">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12</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600" b="1" kern="1200" dirty="0">
                          <a:solidFill>
                            <a:schemeClr val="dk1"/>
                          </a:solidFill>
                          <a:effectLst/>
                          <a:latin typeface="+mn-lt"/>
                          <a:ea typeface="+mn-ea"/>
                          <a:cs typeface="+mn-cs"/>
                        </a:rPr>
                        <a:t>PLAN India-HIV 2-COMMODITIES NACP </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effectLst/>
                          <a:latin typeface="+mn-lt"/>
                          <a:ea typeface="Times New Roman" panose="02020603050405020304" pitchFamily="18" charset="0"/>
                          <a:cs typeface="Times New Roman" panose="02020603050405020304" pitchFamily="18" charset="0"/>
                        </a:rPr>
                        <a:t>Society</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9579984"/>
                  </a:ext>
                </a:extLst>
              </a:tr>
              <a:tr h="264690">
                <a:tc>
                  <a:txBody>
                    <a:bodyPr/>
                    <a:lstStyle/>
                    <a:p>
                      <a:pPr algn="ctr">
                        <a:lnSpc>
                          <a:spcPct val="107000"/>
                        </a:lnSpc>
                      </a:pPr>
                      <a:r>
                        <a:rPr lang="en-US" sz="1600" b="1" dirty="0">
                          <a:solidFill>
                            <a:schemeClr val="tx1"/>
                          </a:solidFill>
                          <a:effectLst/>
                          <a:latin typeface="+mn-lt"/>
                          <a:ea typeface="Georgia" panose="02040502050405020303" pitchFamily="18" charset="0"/>
                          <a:cs typeface="Calibri" panose="020F0502020204030204" pitchFamily="34" charset="0"/>
                        </a:rPr>
                        <a:t>13</a:t>
                      </a:r>
                      <a:endParaRPr lang="en-IN" sz="1600" b="1"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l">
                        <a:lnSpc>
                          <a:spcPts val="1250"/>
                        </a:lnSpc>
                        <a:spcBef>
                          <a:spcPts val="2605"/>
                        </a:spcBef>
                        <a:spcAft>
                          <a:spcPts val="1200"/>
                        </a:spcAft>
                      </a:pPr>
                      <a:r>
                        <a:rPr lang="en-US" sz="1600" b="1" kern="1200" dirty="0">
                          <a:solidFill>
                            <a:schemeClr val="dk1"/>
                          </a:solidFill>
                          <a:effectLst/>
                          <a:latin typeface="+mn-lt"/>
                          <a:ea typeface="+mn-ea"/>
                          <a:cs typeface="+mn-cs"/>
                        </a:rPr>
                        <a:t>William J Clinton Foundation WJCF- HIV </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250"/>
                        </a:lnSpc>
                        <a:spcBef>
                          <a:spcPts val="600"/>
                        </a:spcBef>
                        <a:spcAft>
                          <a:spcPts val="1200"/>
                        </a:spcAft>
                      </a:pPr>
                      <a:r>
                        <a:rPr lang="en-US" sz="1600" b="1" kern="100" dirty="0">
                          <a:effectLst/>
                          <a:latin typeface="+mn-lt"/>
                          <a:ea typeface="Times New Roman" panose="02020603050405020304" pitchFamily="18" charset="0"/>
                          <a:cs typeface="Times New Roman" panose="02020603050405020304" pitchFamily="18" charset="0"/>
                        </a:rPr>
                        <a:t>Company</a:t>
                      </a:r>
                      <a:endParaRPr lang="en-IN" sz="1600" b="1" kern="1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023879394"/>
                  </a:ext>
                </a:extLst>
              </a:tr>
            </a:tbl>
          </a:graphicData>
        </a:graphic>
      </p:graphicFrame>
    </p:spTree>
    <p:extLst>
      <p:ext uri="{BB962C8B-B14F-4D97-AF65-F5344CB8AC3E}">
        <p14:creationId xmlns:p14="http://schemas.microsoft.com/office/powerpoint/2010/main" val="2300929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206829" y="433198"/>
            <a:ext cx="11658602" cy="829546"/>
          </a:xfrm>
          <a:solidFill>
            <a:schemeClr val="accent2">
              <a:lumMod val="40000"/>
              <a:lumOff val="60000"/>
            </a:schemeClr>
          </a:solidFill>
        </p:spPr>
        <p:txBody>
          <a:bodyPr anchor="t">
            <a:normAutofit/>
          </a:bodyPr>
          <a:lstStyle/>
          <a:p>
            <a:pPr algn="ctr"/>
            <a:br>
              <a:rPr lang="en-IN" sz="1800" dirty="0">
                <a:effectLst/>
                <a:latin typeface="Georgia" panose="02040502050405020303" pitchFamily="18" charset="0"/>
                <a:ea typeface="Georgia" panose="02040502050405020303" pitchFamily="18" charset="0"/>
                <a:cs typeface="Georgia" panose="02040502050405020303" pitchFamily="18" charset="0"/>
              </a:rPr>
            </a:br>
            <a:r>
              <a:rPr lang="en-IN" sz="2000" b="1" dirty="0">
                <a:effectLst/>
                <a:latin typeface="Arial" panose="020B0604020202020204" pitchFamily="34" charset="0"/>
                <a:ea typeface="Georgia" panose="02040502050405020303" pitchFamily="18" charset="0"/>
                <a:cs typeface="Arial" panose="020B0604020202020204" pitchFamily="34" charset="0"/>
              </a:rPr>
              <a:t>Non Govt PRs for Global Fund grant period 2024-2027-- Malaria</a:t>
            </a:r>
            <a:endParaRPr lang="en-US" sz="2000" b="1" dirty="0">
              <a:solidFill>
                <a:schemeClr val="tx1"/>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676656" y="1752600"/>
            <a:ext cx="10753725" cy="4025265"/>
          </a:xfrm>
        </p:spPr>
        <p:txBody>
          <a:bodyPr>
            <a:normAutofit/>
          </a:bodyPr>
          <a:lstStyle/>
          <a:p>
            <a:pPr marL="0" lvl="0" indent="0" algn="just">
              <a:buNone/>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graphicFrame>
        <p:nvGraphicFramePr>
          <p:cNvPr id="3" name="Table 4">
            <a:extLst>
              <a:ext uri="{FF2B5EF4-FFF2-40B4-BE49-F238E27FC236}">
                <a16:creationId xmlns:a16="http://schemas.microsoft.com/office/drawing/2014/main" id="{528605E2-4938-2B9E-D62A-AE4FC8347409}"/>
              </a:ext>
            </a:extLst>
          </p:cNvPr>
          <p:cNvGraphicFramePr>
            <a:graphicFrameLocks noGrp="1"/>
          </p:cNvGraphicFramePr>
          <p:nvPr/>
        </p:nvGraphicFramePr>
        <p:xfrm>
          <a:off x="283029" y="1937656"/>
          <a:ext cx="11702142" cy="3918857"/>
        </p:xfrm>
        <a:graphic>
          <a:graphicData uri="http://schemas.openxmlformats.org/drawingml/2006/table">
            <a:tbl>
              <a:tblPr firstRow="1" bandRow="1">
                <a:tableStyleId>{5C22544A-7EE6-4342-B048-85BDC9FD1C3A}</a:tableStyleId>
              </a:tblPr>
              <a:tblGrid>
                <a:gridCol w="917815">
                  <a:extLst>
                    <a:ext uri="{9D8B030D-6E8A-4147-A177-3AD203B41FA5}">
                      <a16:colId xmlns:a16="http://schemas.microsoft.com/office/drawing/2014/main" val="3733534524"/>
                    </a:ext>
                  </a:extLst>
                </a:gridCol>
                <a:gridCol w="7255109">
                  <a:extLst>
                    <a:ext uri="{9D8B030D-6E8A-4147-A177-3AD203B41FA5}">
                      <a16:colId xmlns:a16="http://schemas.microsoft.com/office/drawing/2014/main" val="4062396857"/>
                    </a:ext>
                  </a:extLst>
                </a:gridCol>
                <a:gridCol w="3529218">
                  <a:extLst>
                    <a:ext uri="{9D8B030D-6E8A-4147-A177-3AD203B41FA5}">
                      <a16:colId xmlns:a16="http://schemas.microsoft.com/office/drawing/2014/main" val="1805132425"/>
                    </a:ext>
                  </a:extLst>
                </a:gridCol>
              </a:tblGrid>
              <a:tr h="914544">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S</a:t>
                      </a:r>
                      <a:r>
                        <a:rPr lang="en-IN" sz="1800" dirty="0">
                          <a:solidFill>
                            <a:schemeClr val="tx1"/>
                          </a:solidFill>
                          <a:effectLst/>
                          <a:latin typeface="+mn-lt"/>
                          <a:ea typeface="Georgia" panose="02040502050405020303" pitchFamily="18" charset="0"/>
                          <a:cs typeface="Calibri" panose="020F0502020204030204" pitchFamily="34" charset="0"/>
                        </a:rPr>
                        <a:t>l No</a:t>
                      </a: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Calibri" panose="020F0502020204030204" pitchFamily="34" charset="0"/>
                        </a:rPr>
                        <a:t>Name of Organization</a:t>
                      </a:r>
                      <a:endParaRPr lang="en-IN" sz="1800" dirty="0">
                        <a:solidFill>
                          <a:schemeClr val="tx1"/>
                        </a:solidFill>
                        <a:effectLst/>
                        <a:latin typeface="+mn-lt"/>
                        <a:ea typeface="Georgia" panose="02040502050405020303" pitchFamily="18" charset="0"/>
                        <a:cs typeface="Calibri" panose="020F0502020204030204" pitchFamily="34" charset="0"/>
                      </a:endParaRPr>
                    </a:p>
                  </a:txBody>
                  <a:tcPr marL="68580" marR="68580" marT="0" marB="0" anchor="ctr"/>
                </a:tc>
                <a:tc>
                  <a:txBody>
                    <a:bodyPr/>
                    <a:lstStyle/>
                    <a:p>
                      <a:pPr algn="ctr">
                        <a:lnSpc>
                          <a:spcPct val="107000"/>
                        </a:lnSpc>
                      </a:pPr>
                      <a:r>
                        <a:rPr lang="en-US" sz="1800" dirty="0">
                          <a:solidFill>
                            <a:schemeClr val="tx1"/>
                          </a:solidFill>
                          <a:effectLst/>
                          <a:latin typeface="+mn-lt"/>
                          <a:ea typeface="Georgia" panose="02040502050405020303" pitchFamily="18" charset="0"/>
                          <a:cs typeface="Georgia" panose="02040502050405020303" pitchFamily="18" charset="0"/>
                        </a:rPr>
                        <a:t>Type of Organization</a:t>
                      </a:r>
                      <a:endParaRPr lang="en-IN" sz="1800" dirty="0">
                        <a:solidFill>
                          <a:schemeClr val="tx1"/>
                        </a:solidFill>
                        <a:effectLst/>
                        <a:latin typeface="+mn-lt"/>
                        <a:ea typeface="Georgia" panose="02040502050405020303" pitchFamily="18" charset="0"/>
                        <a:cs typeface="Georgia" panose="02040502050405020303" pitchFamily="18" charset="0"/>
                      </a:endParaRPr>
                    </a:p>
                  </a:txBody>
                  <a:tcPr marL="68580" marR="68580" marT="0" marB="0" anchor="ctr"/>
                </a:tc>
                <a:extLst>
                  <a:ext uri="{0D108BD9-81ED-4DB2-BD59-A6C34878D82A}">
                    <a16:rowId xmlns:a16="http://schemas.microsoft.com/office/drawing/2014/main" val="329432288"/>
                  </a:ext>
                </a:extLst>
              </a:tr>
              <a:tr h="876834">
                <a:tc>
                  <a:txBody>
                    <a:bodyPr/>
                    <a:lstStyle/>
                    <a:p>
                      <a:pPr algn="ctr">
                        <a:lnSpc>
                          <a:spcPct val="107000"/>
                        </a:lnSpc>
                      </a:pPr>
                      <a:r>
                        <a:rPr lang="en-US" sz="1800" b="1" dirty="0">
                          <a:solidFill>
                            <a:schemeClr val="tx1"/>
                          </a:solidFill>
                          <a:effectLst/>
                          <a:latin typeface="+mn-lt"/>
                          <a:ea typeface="Georgia" panose="02040502050405020303" pitchFamily="18" charset="0"/>
                          <a:cs typeface="Arial" panose="020B0604020202020204" pitchFamily="34" charset="0"/>
                        </a:rPr>
                        <a:t>1</a:t>
                      </a:r>
                      <a:endParaRPr lang="en-IN" sz="1800" b="1" dirty="0">
                        <a:solidFill>
                          <a:schemeClr val="tx1"/>
                        </a:solidFill>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l">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Arial" panose="020B0604020202020204" pitchFamily="34" charset="0"/>
                        </a:rPr>
                        <a:t>Transport</a:t>
                      </a:r>
                      <a:r>
                        <a:rPr lang="en-US" sz="1800" b="1" kern="100" spc="5" dirty="0">
                          <a:solidFill>
                            <a:srgbClr val="000000"/>
                          </a:solidFill>
                          <a:effectLst/>
                          <a:latin typeface="+mn-lt"/>
                          <a:ea typeface="Times New Roman" panose="02020603050405020304" pitchFamily="18" charset="0"/>
                          <a:cs typeface="Arial" panose="020B0604020202020204" pitchFamily="34" charset="0"/>
                        </a:rPr>
                        <a:t> </a:t>
                      </a:r>
                      <a:r>
                        <a:rPr lang="en-US" sz="1800" b="1" kern="100" dirty="0">
                          <a:solidFill>
                            <a:srgbClr val="000000"/>
                          </a:solidFill>
                          <a:effectLst/>
                          <a:latin typeface="+mn-lt"/>
                          <a:ea typeface="Times New Roman" panose="02020603050405020304" pitchFamily="18" charset="0"/>
                          <a:cs typeface="Arial" panose="020B0604020202020204" pitchFamily="34" charset="0"/>
                        </a:rPr>
                        <a:t>Corporation</a:t>
                      </a:r>
                      <a:r>
                        <a:rPr lang="en-US" sz="1800" b="1" kern="100" spc="5" dirty="0">
                          <a:solidFill>
                            <a:srgbClr val="000000"/>
                          </a:solidFill>
                          <a:effectLst/>
                          <a:latin typeface="+mn-lt"/>
                          <a:ea typeface="Times New Roman" panose="02020603050405020304" pitchFamily="18" charset="0"/>
                          <a:cs typeface="Arial" panose="020B0604020202020204" pitchFamily="34" charset="0"/>
                        </a:rPr>
                        <a:t> </a:t>
                      </a:r>
                      <a:r>
                        <a:rPr lang="en-US" sz="1800" b="1" kern="100" dirty="0">
                          <a:solidFill>
                            <a:srgbClr val="000000"/>
                          </a:solidFill>
                          <a:effectLst/>
                          <a:latin typeface="+mn-lt"/>
                          <a:ea typeface="Times New Roman" panose="02020603050405020304" pitchFamily="18" charset="0"/>
                          <a:cs typeface="Arial" panose="020B0604020202020204" pitchFamily="34" charset="0"/>
                        </a:rPr>
                        <a:t>of India</a:t>
                      </a:r>
                      <a:endParaRPr lang="en-IN" sz="1800" b="1" kern="100" dirty="0">
                        <a:effectLst/>
                        <a:latin typeface="+mn-lt"/>
                        <a:ea typeface="Times New Roman" panose="02020603050405020304" pitchFamily="18" charset="0"/>
                        <a:cs typeface="Arial" panose="020B0604020202020204" pitchFamily="34" charset="0"/>
                      </a:endParaRPr>
                    </a:p>
                    <a:p>
                      <a:pPr algn="l">
                        <a:lnSpc>
                          <a:spcPts val="1250"/>
                        </a:lnSpc>
                        <a:spcBef>
                          <a:spcPts val="265"/>
                        </a:spcBef>
                        <a:spcAft>
                          <a:spcPts val="1200"/>
                        </a:spcAft>
                      </a:pPr>
                      <a:r>
                        <a:rPr lang="en-US" sz="1800" b="1" kern="100" dirty="0">
                          <a:solidFill>
                            <a:srgbClr val="000000"/>
                          </a:solidFill>
                          <a:effectLst/>
                          <a:latin typeface="+mn-lt"/>
                          <a:ea typeface="Times New Roman" panose="02020603050405020304" pitchFamily="18" charset="0"/>
                          <a:cs typeface="Arial" panose="020B0604020202020204" pitchFamily="34" charset="0"/>
                        </a:rPr>
                        <a:t>Foundation</a:t>
                      </a:r>
                      <a:r>
                        <a:rPr lang="en-US" sz="1800" b="1" kern="100" spc="5" dirty="0">
                          <a:solidFill>
                            <a:srgbClr val="000000"/>
                          </a:solidFill>
                          <a:effectLst/>
                          <a:latin typeface="+mn-lt"/>
                          <a:ea typeface="Times New Roman" panose="02020603050405020304" pitchFamily="18" charset="0"/>
                          <a:cs typeface="Arial" panose="020B0604020202020204" pitchFamily="34" charset="0"/>
                        </a:rPr>
                        <a:t> </a:t>
                      </a:r>
                      <a:r>
                        <a:rPr lang="en-US" sz="1800" b="1" kern="100" dirty="0">
                          <a:solidFill>
                            <a:srgbClr val="000000"/>
                          </a:solidFill>
                          <a:effectLst/>
                          <a:latin typeface="+mn-lt"/>
                          <a:ea typeface="Times New Roman" panose="02020603050405020304" pitchFamily="18" charset="0"/>
                          <a:cs typeface="Arial" panose="020B0604020202020204" pitchFamily="34" charset="0"/>
                        </a:rPr>
                        <a:t>(TCIF)-</a:t>
                      </a:r>
                      <a:r>
                        <a:rPr lang="en-US" sz="1800" b="1" kern="100" spc="5" dirty="0">
                          <a:solidFill>
                            <a:srgbClr val="000000"/>
                          </a:solidFill>
                          <a:effectLst/>
                          <a:latin typeface="+mn-lt"/>
                          <a:ea typeface="Times New Roman" panose="02020603050405020304" pitchFamily="18" charset="0"/>
                          <a:cs typeface="Arial" panose="020B0604020202020204" pitchFamily="34" charset="0"/>
                        </a:rPr>
                        <a:t> </a:t>
                      </a:r>
                      <a:r>
                        <a:rPr lang="en-US" sz="1800" b="1" kern="100" dirty="0">
                          <a:solidFill>
                            <a:srgbClr val="000000"/>
                          </a:solidFill>
                          <a:effectLst/>
                          <a:latin typeface="+mn-lt"/>
                          <a:ea typeface="Times New Roman" panose="02020603050405020304" pitchFamily="18" charset="0"/>
                          <a:cs typeface="Arial" panose="020B0604020202020204" pitchFamily="34" charset="0"/>
                        </a:rPr>
                        <a:t>Malaria</a:t>
                      </a:r>
                      <a:endParaRPr lang="en-IN" sz="1800" b="1" kern="100" dirty="0">
                        <a:effectLst/>
                        <a:latin typeface="+mn-lt"/>
                        <a:ea typeface="Times New Roman" panose="02020603050405020304" pitchFamily="18" charset="0"/>
                        <a:cs typeface="Arial" panose="020B0604020202020204" pitchFamily="34" charset="0"/>
                      </a:endParaRPr>
                    </a:p>
                  </a:txBody>
                  <a:tcPr marL="0" marR="0" marT="0" marB="0" anchor="ctr"/>
                </a:tc>
                <a:tc>
                  <a:txBody>
                    <a:bodyPr/>
                    <a:lstStyle/>
                    <a:p>
                      <a:pPr algn="ctr">
                        <a:lnSpc>
                          <a:spcPct val="107000"/>
                        </a:lnSpc>
                      </a:pPr>
                      <a:r>
                        <a:rPr lang="en-US" sz="1800" b="1" kern="1200" dirty="0">
                          <a:solidFill>
                            <a:schemeClr val="dk1"/>
                          </a:solidFill>
                          <a:effectLst/>
                          <a:latin typeface="+mn-lt"/>
                          <a:ea typeface="+mn-ea"/>
                          <a:cs typeface="Arial" panose="020B0604020202020204" pitchFamily="34" charset="0"/>
                        </a:rPr>
                        <a:t>Trust</a:t>
                      </a:r>
                      <a:endParaRPr lang="en-IN" sz="1800" b="1" dirty="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652531591"/>
                  </a:ext>
                </a:extLst>
              </a:tr>
              <a:tr h="876851">
                <a:tc>
                  <a:txBody>
                    <a:bodyPr/>
                    <a:lstStyle/>
                    <a:p>
                      <a:pPr algn="ctr">
                        <a:lnSpc>
                          <a:spcPct val="107000"/>
                        </a:lnSpc>
                      </a:pPr>
                      <a:r>
                        <a:rPr lang="en-US" sz="1800" b="1" dirty="0">
                          <a:solidFill>
                            <a:schemeClr val="tx1"/>
                          </a:solidFill>
                          <a:effectLst/>
                          <a:latin typeface="+mn-lt"/>
                          <a:ea typeface="Georgia" panose="02040502050405020303" pitchFamily="18" charset="0"/>
                          <a:cs typeface="Arial" panose="020B0604020202020204" pitchFamily="34" charset="0"/>
                        </a:rPr>
                        <a:t>2</a:t>
                      </a:r>
                      <a:endParaRPr lang="en-IN" sz="1800" b="1" dirty="0">
                        <a:solidFill>
                          <a:schemeClr val="tx1"/>
                        </a:solidFill>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l">
                        <a:lnSpc>
                          <a:spcPts val="1250"/>
                        </a:lnSpc>
                        <a:spcBef>
                          <a:spcPts val="600"/>
                        </a:spcBef>
                        <a:spcAft>
                          <a:spcPts val="1200"/>
                        </a:spcAft>
                      </a:pPr>
                      <a:r>
                        <a:rPr lang="en-US" sz="1800" b="1" kern="1200" dirty="0">
                          <a:solidFill>
                            <a:schemeClr val="dk1"/>
                          </a:solidFill>
                          <a:effectLst/>
                          <a:latin typeface="+mn-lt"/>
                          <a:ea typeface="+mn-ea"/>
                          <a:cs typeface="Arial" panose="020B0604020202020204" pitchFamily="34" charset="0"/>
                        </a:rPr>
                        <a:t>PLAN India-Malaria</a:t>
                      </a:r>
                      <a:endParaRPr lang="en-IN" sz="1800" b="1" kern="100" dirty="0">
                        <a:effectLst/>
                        <a:latin typeface="+mn-lt"/>
                        <a:ea typeface="Times New Roman" panose="02020603050405020304" pitchFamily="18" charset="0"/>
                        <a:cs typeface="Arial" panose="020B0604020202020204" pitchFamily="34" charset="0"/>
                      </a:endParaRPr>
                    </a:p>
                  </a:txBody>
                  <a:tcPr marL="0" marR="0" marT="0" marB="0" anchor="ctr"/>
                </a:tc>
                <a:tc>
                  <a:txBody>
                    <a:bodyPr/>
                    <a:lstStyle/>
                    <a:p>
                      <a:pPr algn="ctr">
                        <a:lnSpc>
                          <a:spcPts val="1250"/>
                        </a:lnSpc>
                        <a:spcBef>
                          <a:spcPts val="600"/>
                        </a:spcBef>
                        <a:spcAft>
                          <a:spcPts val="1200"/>
                        </a:spcAft>
                      </a:pPr>
                      <a:r>
                        <a:rPr lang="en-US" sz="1800" b="1" kern="100" dirty="0">
                          <a:effectLst/>
                          <a:latin typeface="+mn-lt"/>
                          <a:ea typeface="Times New Roman" panose="02020603050405020304" pitchFamily="18" charset="0"/>
                          <a:cs typeface="Arial" panose="020B0604020202020204" pitchFamily="34" charset="0"/>
                        </a:rPr>
                        <a:t>Society</a:t>
                      </a:r>
                      <a:endParaRPr lang="en-IN" sz="1800" b="1" kern="100" dirty="0">
                        <a:effectLst/>
                        <a:latin typeface="+mn-lt"/>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974852610"/>
                  </a:ext>
                </a:extLst>
              </a:tr>
              <a:tr h="698102">
                <a:tc>
                  <a:txBody>
                    <a:bodyPr/>
                    <a:lstStyle/>
                    <a:p>
                      <a:pPr algn="ctr">
                        <a:lnSpc>
                          <a:spcPct val="107000"/>
                        </a:lnSpc>
                      </a:pPr>
                      <a:r>
                        <a:rPr lang="en-US" sz="1800" b="1" dirty="0">
                          <a:solidFill>
                            <a:schemeClr val="tx1"/>
                          </a:solidFill>
                          <a:effectLst/>
                          <a:latin typeface="+mn-lt"/>
                          <a:ea typeface="Georgia" panose="02040502050405020303" pitchFamily="18" charset="0"/>
                          <a:cs typeface="Arial" panose="020B0604020202020204" pitchFamily="34" charset="0"/>
                        </a:rPr>
                        <a:t>3</a:t>
                      </a:r>
                      <a:endParaRPr lang="en-IN" sz="1800" b="1" dirty="0">
                        <a:solidFill>
                          <a:schemeClr val="tx1"/>
                        </a:solidFill>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l">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Arial" panose="020B0604020202020204" pitchFamily="34" charset="0"/>
                        </a:rPr>
                        <a:t>William</a:t>
                      </a:r>
                      <a:r>
                        <a:rPr lang="en-US" sz="1800" b="1" kern="100" spc="5" dirty="0">
                          <a:solidFill>
                            <a:srgbClr val="000000"/>
                          </a:solidFill>
                          <a:effectLst/>
                          <a:latin typeface="+mn-lt"/>
                          <a:ea typeface="Times New Roman" panose="02020603050405020304" pitchFamily="18" charset="0"/>
                          <a:cs typeface="Arial" panose="020B0604020202020204" pitchFamily="34" charset="0"/>
                        </a:rPr>
                        <a:t> </a:t>
                      </a:r>
                      <a:r>
                        <a:rPr lang="en-US" sz="1800" b="1" kern="100" dirty="0">
                          <a:solidFill>
                            <a:srgbClr val="000000"/>
                          </a:solidFill>
                          <a:effectLst/>
                          <a:latin typeface="+mn-lt"/>
                          <a:ea typeface="Times New Roman" panose="02020603050405020304" pitchFamily="18" charset="0"/>
                          <a:cs typeface="Arial" panose="020B0604020202020204" pitchFamily="34" charset="0"/>
                        </a:rPr>
                        <a:t>J Clinton</a:t>
                      </a:r>
                      <a:r>
                        <a:rPr lang="en-US" sz="1800" b="1" kern="100" spc="5" dirty="0">
                          <a:solidFill>
                            <a:srgbClr val="000000"/>
                          </a:solidFill>
                          <a:effectLst/>
                          <a:latin typeface="+mn-lt"/>
                          <a:ea typeface="Times New Roman" panose="02020603050405020304" pitchFamily="18" charset="0"/>
                          <a:cs typeface="Arial" panose="020B0604020202020204" pitchFamily="34" charset="0"/>
                        </a:rPr>
                        <a:t> </a:t>
                      </a:r>
                      <a:r>
                        <a:rPr lang="en-US" sz="1800" b="1" kern="100" dirty="0">
                          <a:solidFill>
                            <a:srgbClr val="000000"/>
                          </a:solidFill>
                          <a:effectLst/>
                          <a:latin typeface="+mn-lt"/>
                          <a:ea typeface="Times New Roman" panose="02020603050405020304" pitchFamily="18" charset="0"/>
                          <a:cs typeface="Arial" panose="020B0604020202020204" pitchFamily="34" charset="0"/>
                        </a:rPr>
                        <a:t>Foundation</a:t>
                      </a:r>
                      <a:r>
                        <a:rPr lang="en-US" sz="1800" b="1" kern="100" spc="5" dirty="0">
                          <a:solidFill>
                            <a:srgbClr val="000000"/>
                          </a:solidFill>
                          <a:effectLst/>
                          <a:latin typeface="+mn-lt"/>
                          <a:ea typeface="Times New Roman" panose="02020603050405020304" pitchFamily="18" charset="0"/>
                          <a:cs typeface="Arial" panose="020B0604020202020204" pitchFamily="34" charset="0"/>
                        </a:rPr>
                        <a:t> </a:t>
                      </a:r>
                      <a:r>
                        <a:rPr lang="en-US" sz="1800" b="1" kern="100" dirty="0">
                          <a:solidFill>
                            <a:srgbClr val="000000"/>
                          </a:solidFill>
                          <a:effectLst/>
                          <a:latin typeface="+mn-lt"/>
                          <a:ea typeface="Times New Roman" panose="02020603050405020304" pitchFamily="18" charset="0"/>
                          <a:cs typeface="Arial" panose="020B0604020202020204" pitchFamily="34" charset="0"/>
                        </a:rPr>
                        <a:t>WJCF-</a:t>
                      </a:r>
                      <a:endParaRPr lang="en-IN" sz="1800" b="1" kern="100" dirty="0">
                        <a:effectLst/>
                        <a:latin typeface="+mn-lt"/>
                        <a:ea typeface="Times New Roman" panose="02020603050405020304" pitchFamily="18" charset="0"/>
                        <a:cs typeface="Arial" panose="020B0604020202020204" pitchFamily="34" charset="0"/>
                      </a:endParaRPr>
                    </a:p>
                    <a:p>
                      <a:pPr algn="l">
                        <a:lnSpc>
                          <a:spcPts val="1250"/>
                        </a:lnSpc>
                        <a:spcBef>
                          <a:spcPts val="265"/>
                        </a:spcBef>
                        <a:spcAft>
                          <a:spcPts val="1200"/>
                        </a:spcAft>
                      </a:pPr>
                      <a:r>
                        <a:rPr lang="en-US" sz="1800" b="1" kern="100" dirty="0">
                          <a:solidFill>
                            <a:srgbClr val="000000"/>
                          </a:solidFill>
                          <a:effectLst/>
                          <a:latin typeface="+mn-lt"/>
                          <a:ea typeface="Times New Roman" panose="02020603050405020304" pitchFamily="18" charset="0"/>
                          <a:cs typeface="Arial" panose="020B0604020202020204" pitchFamily="34" charset="0"/>
                        </a:rPr>
                        <a:t>MALARIA</a:t>
                      </a:r>
                      <a:endParaRPr lang="en-IN" sz="1800" b="1" kern="100" dirty="0">
                        <a:effectLst/>
                        <a:latin typeface="+mn-lt"/>
                        <a:ea typeface="Times New Roman" panose="02020603050405020304" pitchFamily="18" charset="0"/>
                        <a:cs typeface="Arial" panose="020B0604020202020204" pitchFamily="34"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Arial" panose="020B0604020202020204" pitchFamily="34" charset="0"/>
                        </a:rPr>
                        <a:t>Company</a:t>
                      </a:r>
                      <a:endParaRPr lang="en-IN" sz="1800" b="1" kern="100" dirty="0">
                        <a:effectLst/>
                        <a:latin typeface="+mn-lt"/>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53719194"/>
                  </a:ext>
                </a:extLst>
              </a:tr>
              <a:tr h="552526">
                <a:tc>
                  <a:txBody>
                    <a:bodyPr/>
                    <a:lstStyle/>
                    <a:p>
                      <a:pPr algn="ctr">
                        <a:lnSpc>
                          <a:spcPct val="107000"/>
                        </a:lnSpc>
                      </a:pPr>
                      <a:r>
                        <a:rPr lang="en-US" sz="1800" b="1" dirty="0">
                          <a:solidFill>
                            <a:schemeClr val="tx1"/>
                          </a:solidFill>
                          <a:effectLst/>
                          <a:latin typeface="+mn-lt"/>
                          <a:ea typeface="Georgia" panose="02040502050405020303" pitchFamily="18" charset="0"/>
                          <a:cs typeface="Arial" panose="020B0604020202020204" pitchFamily="34" charset="0"/>
                        </a:rPr>
                        <a:t>4</a:t>
                      </a:r>
                      <a:endParaRPr lang="en-IN" sz="1800" b="1" dirty="0">
                        <a:solidFill>
                          <a:schemeClr val="tx1"/>
                        </a:solidFill>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l">
                        <a:lnSpc>
                          <a:spcPts val="1250"/>
                        </a:lnSpc>
                        <a:spcBef>
                          <a:spcPts val="2605"/>
                        </a:spcBef>
                        <a:spcAft>
                          <a:spcPts val="1200"/>
                        </a:spcAft>
                      </a:pPr>
                      <a:r>
                        <a:rPr lang="en-US" sz="1800" b="1" kern="1200" dirty="0">
                          <a:solidFill>
                            <a:schemeClr val="dk1"/>
                          </a:solidFill>
                          <a:effectLst/>
                          <a:latin typeface="+mn-lt"/>
                          <a:ea typeface="+mn-ea"/>
                          <a:cs typeface="Arial" panose="020B0604020202020204" pitchFamily="34" charset="0"/>
                        </a:rPr>
                        <a:t>PCI Malaria</a:t>
                      </a:r>
                      <a:endParaRPr lang="en-IN" sz="1800" b="1" kern="100" dirty="0">
                        <a:effectLst/>
                        <a:latin typeface="+mn-lt"/>
                        <a:ea typeface="Times New Roman" panose="02020603050405020304" pitchFamily="18" charset="0"/>
                        <a:cs typeface="Arial" panose="020B0604020202020204" pitchFamily="34" charset="0"/>
                      </a:endParaRPr>
                    </a:p>
                  </a:txBody>
                  <a:tcPr marL="0" marR="0" marT="0" marB="0" anchor="ctr"/>
                </a:tc>
                <a:tc>
                  <a:txBody>
                    <a:bodyPr/>
                    <a:lstStyle/>
                    <a:p>
                      <a:pPr algn="ctr">
                        <a:lnSpc>
                          <a:spcPts val="1250"/>
                        </a:lnSpc>
                        <a:spcBef>
                          <a:spcPts val="600"/>
                        </a:spcBef>
                        <a:spcAft>
                          <a:spcPts val="1200"/>
                        </a:spcAft>
                      </a:pPr>
                      <a:r>
                        <a:rPr lang="en-US" sz="1800" b="1" kern="100" dirty="0">
                          <a:solidFill>
                            <a:srgbClr val="000000"/>
                          </a:solidFill>
                          <a:effectLst/>
                          <a:latin typeface="+mn-lt"/>
                          <a:ea typeface="Times New Roman" panose="02020603050405020304" pitchFamily="18" charset="0"/>
                          <a:cs typeface="Arial" panose="020B0604020202020204" pitchFamily="34" charset="0"/>
                        </a:rPr>
                        <a:t>Society</a:t>
                      </a:r>
                      <a:endParaRPr lang="en-IN" sz="1800" b="1" kern="100" dirty="0">
                        <a:effectLst/>
                        <a:latin typeface="+mn-lt"/>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955634759"/>
                  </a:ext>
                </a:extLst>
              </a:tr>
            </a:tbl>
          </a:graphicData>
        </a:graphic>
      </p:graphicFrame>
    </p:spTree>
    <p:extLst>
      <p:ext uri="{BB962C8B-B14F-4D97-AF65-F5344CB8AC3E}">
        <p14:creationId xmlns:p14="http://schemas.microsoft.com/office/powerpoint/2010/main" val="1692287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657224" y="217715"/>
            <a:ext cx="10772775" cy="1273628"/>
          </a:xfrm>
          <a:noFill/>
        </p:spPr>
        <p:txBody>
          <a:bodyPr anchor="t">
            <a:normAutofit fontScale="90000"/>
          </a:bodyPr>
          <a:lstStyle/>
          <a:p>
            <a:pPr algn="ctr"/>
            <a:br>
              <a:rPr lang="en-US" sz="2800" dirty="0"/>
            </a:br>
            <a:r>
              <a:rPr lang="en-US" sz="4000" dirty="0">
                <a:latin typeface="Arial" pitchFamily="34" charset="0"/>
                <a:cs typeface="Arial" pitchFamily="34" charset="0"/>
              </a:rPr>
              <a:t>Summary of r</a:t>
            </a:r>
            <a:r>
              <a:rPr lang="en-US" sz="4000" dirty="0">
                <a:solidFill>
                  <a:schemeClr val="tx1"/>
                </a:solidFill>
                <a:latin typeface="Arial" pitchFamily="34" charset="0"/>
                <a:cs typeface="Arial" pitchFamily="34" charset="0"/>
              </a:rPr>
              <a:t>ecommendations </a:t>
            </a:r>
            <a:br>
              <a:rPr lang="en-US" sz="4000" dirty="0">
                <a:solidFill>
                  <a:schemeClr val="tx1"/>
                </a:solidFill>
                <a:latin typeface="Arial" pitchFamily="34" charset="0"/>
                <a:cs typeface="Arial" pitchFamily="34" charset="0"/>
              </a:rPr>
            </a:br>
            <a:r>
              <a:rPr lang="en-US" sz="4000" dirty="0">
                <a:solidFill>
                  <a:schemeClr val="tx1"/>
                </a:solidFill>
                <a:latin typeface="Arial" pitchFamily="34" charset="0"/>
                <a:cs typeface="Arial" pitchFamily="34" charset="0"/>
              </a:rPr>
              <a:t>Screening Committee</a:t>
            </a:r>
            <a:endParaRPr lang="en-US" sz="4000" dirty="0">
              <a:solidFill>
                <a:schemeClr val="tx1"/>
              </a:solidFill>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304800" y="1772530"/>
            <a:ext cx="11353800" cy="5085470"/>
          </a:xfrm>
        </p:spPr>
        <p:txBody>
          <a:bodyPr>
            <a:normAutofit/>
          </a:bodyPr>
          <a:lstStyle/>
          <a:p>
            <a:pPr algn="just">
              <a:buFont typeface="Wingdings" panose="05000000000000000000" pitchFamily="2" charset="2"/>
              <a:buChar char="§"/>
            </a:pPr>
            <a:r>
              <a:rPr lang="en-US" sz="2200" dirty="0">
                <a:effectLst/>
                <a:latin typeface="Arial" panose="020B0604020202020204" pitchFamily="34" charset="0"/>
                <a:ea typeface="Georgia" panose="02040502050405020303" pitchFamily="18" charset="0"/>
                <a:cs typeface="Georgia" panose="02040502050405020303" pitchFamily="18" charset="0"/>
              </a:rPr>
              <a:t>Out of the 39 proposals submitted by 17 eligible organizations, 27 proposals of 14 organizations were found to have average scores above the cut off of 60 marks as shown in previous slides. </a:t>
            </a:r>
          </a:p>
          <a:p>
            <a:pPr marL="0" indent="0" algn="just">
              <a:buNone/>
            </a:pPr>
            <a:endParaRPr lang="en-IN" sz="2200" dirty="0">
              <a:effectLst/>
              <a:latin typeface="Georgia" panose="02040502050405020303" pitchFamily="18" charset="0"/>
              <a:ea typeface="Georgia" panose="02040502050405020303" pitchFamily="18" charset="0"/>
              <a:cs typeface="Georgia" panose="02040502050405020303" pitchFamily="18" charset="0"/>
            </a:endParaRPr>
          </a:p>
          <a:p>
            <a:pPr>
              <a:buFont typeface="Wingdings" panose="05000000000000000000" pitchFamily="2" charset="2"/>
              <a:buChar char="§"/>
            </a:pPr>
            <a:r>
              <a:rPr lang="en-IN" sz="2200"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Performance and Impact assessment of NGPRs  may be incorporated by the Programme Divisions to be included as a mid term exercise in the upcoming grant period, since such a mechanism does not exist currently. </a:t>
            </a:r>
          </a:p>
          <a:p>
            <a:pPr marL="0" indent="0">
              <a:buNone/>
            </a:pPr>
            <a:endParaRPr lang="en-IN" sz="2200"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endParaRPr>
          </a:p>
          <a:p>
            <a:pPr>
              <a:buFont typeface="Wingdings" panose="05000000000000000000" pitchFamily="2" charset="2"/>
              <a:buChar char="§"/>
            </a:pPr>
            <a:r>
              <a:rPr lang="en-IN" sz="2200"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 It should be flagged to the ICCM that due consideration be given by selected PRs to engage  indigenous organizations which had applied for PR-ship but could not qualify the financial or technical criteria but have good working experience at the field level as SRs and SSRs.</a:t>
            </a:r>
          </a:p>
          <a:p>
            <a:pPr indent="0">
              <a:buNone/>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pPr lvl="0" algn="just">
              <a:buFont typeface="Wingdings" panose="05000000000000000000" pitchFamily="2" charset="2"/>
              <a:buChar char="§"/>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spTree>
    <p:extLst>
      <p:ext uri="{BB962C8B-B14F-4D97-AF65-F5344CB8AC3E}">
        <p14:creationId xmlns:p14="http://schemas.microsoft.com/office/powerpoint/2010/main" val="373964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08" y="129994"/>
            <a:ext cx="11623765" cy="906325"/>
          </a:xfrm>
          <a:noFill/>
        </p:spPr>
        <p:txBody>
          <a:bodyPr/>
          <a:lstStyle/>
          <a:p>
            <a:pPr algn="ctr"/>
            <a:r>
              <a:rPr lang="en-US" dirty="0">
                <a:solidFill>
                  <a:schemeClr val="accent1">
                    <a:lumMod val="75000"/>
                  </a:schemeClr>
                </a:solidFill>
              </a:rPr>
              <a:t>An Introduction to the Global Fund</a:t>
            </a:r>
          </a:p>
        </p:txBody>
      </p:sp>
      <p:sp>
        <p:nvSpPr>
          <p:cNvPr id="6" name="Content Placeholder 2"/>
          <p:cNvSpPr txBox="1">
            <a:spLocks/>
          </p:cNvSpPr>
          <p:nvPr/>
        </p:nvSpPr>
        <p:spPr>
          <a:xfrm>
            <a:off x="354874" y="1274619"/>
            <a:ext cx="11506200" cy="5049982"/>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endParaRPr lang="en-US" altLang="en-US" sz="2400" dirty="0"/>
          </a:p>
          <a:p>
            <a:pPr algn="just">
              <a:defRPr/>
            </a:pPr>
            <a:r>
              <a:rPr lang="en-US" altLang="en-US" sz="2400" dirty="0"/>
              <a:t>The Global Fund has a sustained partnership with India since 2002, with $2.38 billion grant disbursed so far for HIV, TB and Malaria disease </a:t>
            </a:r>
            <a:r>
              <a:rPr lang="en-US" altLang="en-US" sz="2400" dirty="0" err="1"/>
              <a:t>programmes</a:t>
            </a:r>
            <a:r>
              <a:rPr lang="en-US" altLang="en-US" sz="2400" dirty="0"/>
              <a:t>.</a:t>
            </a:r>
          </a:p>
          <a:p>
            <a:pPr algn="just">
              <a:defRPr/>
            </a:pPr>
            <a:endParaRPr lang="en-US" altLang="en-US" sz="2400" dirty="0"/>
          </a:p>
          <a:p>
            <a:pPr algn="just">
              <a:defRPr/>
            </a:pPr>
            <a:r>
              <a:rPr lang="en-US" altLang="en-US" sz="2400" dirty="0"/>
              <a:t>India has contributed $93.5 m to Global Fund since 2002</a:t>
            </a:r>
          </a:p>
          <a:p>
            <a:pPr algn="just">
              <a:defRPr/>
            </a:pPr>
            <a:endParaRPr lang="en-US" altLang="en-US" sz="2400" dirty="0"/>
          </a:p>
          <a:p>
            <a:pPr algn="just"/>
            <a:r>
              <a:rPr lang="en-US" sz="2400" dirty="0"/>
              <a:t>Department of Economics Affairs, Ministry of Finance, Government of India (GOI) is the  Government Principal Recipient with CTD, NACO and NCVBDC being lead implementers.</a:t>
            </a:r>
          </a:p>
          <a:p>
            <a:pPr algn="just"/>
            <a:endParaRPr lang="en-US" sz="2400" dirty="0"/>
          </a:p>
          <a:p>
            <a:pPr algn="just"/>
            <a:r>
              <a:rPr lang="en-US" sz="2400" dirty="0"/>
              <a:t>All grant agreements are signed between Global Fund and Principal Recipients.</a:t>
            </a:r>
            <a:endParaRPr lang="en-IN" sz="2400" dirty="0"/>
          </a:p>
          <a:p>
            <a:pPr algn="just">
              <a:defRPr/>
            </a:pPr>
            <a:endParaRPr lang="en-US" altLang="en-US" dirty="0"/>
          </a:p>
        </p:txBody>
      </p:sp>
    </p:spTree>
    <p:extLst>
      <p:ext uri="{BB962C8B-B14F-4D97-AF65-F5344CB8AC3E}">
        <p14:creationId xmlns:p14="http://schemas.microsoft.com/office/powerpoint/2010/main" val="4207207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27A28-7E51-A2B4-15EE-0E6129550899}"/>
              </a:ext>
            </a:extLst>
          </p:cNvPr>
          <p:cNvSpPr>
            <a:spLocks noGrp="1"/>
          </p:cNvSpPr>
          <p:nvPr>
            <p:ph type="title"/>
          </p:nvPr>
        </p:nvSpPr>
        <p:spPr>
          <a:xfrm>
            <a:off x="657224" y="-126609"/>
            <a:ext cx="10772775" cy="1181686"/>
          </a:xfrm>
          <a:noFill/>
        </p:spPr>
        <p:txBody>
          <a:bodyPr anchor="t">
            <a:normAutofit fontScale="90000"/>
          </a:bodyPr>
          <a:lstStyle/>
          <a:p>
            <a:pPr algn="ctr"/>
            <a:br>
              <a:rPr lang="en-US" sz="2800" dirty="0"/>
            </a:br>
            <a:r>
              <a:rPr lang="en-US" sz="3600" dirty="0">
                <a:latin typeface="Arial" pitchFamily="34" charset="0"/>
                <a:cs typeface="Arial" pitchFamily="34" charset="0"/>
              </a:rPr>
              <a:t>Summary of recommendations </a:t>
            </a:r>
            <a:br>
              <a:rPr lang="en-US" sz="3600" dirty="0">
                <a:latin typeface="Arial" pitchFamily="34" charset="0"/>
                <a:cs typeface="Arial" pitchFamily="34" charset="0"/>
              </a:rPr>
            </a:br>
            <a:r>
              <a:rPr lang="en-US" sz="3600" dirty="0">
                <a:latin typeface="Arial" pitchFamily="34" charset="0"/>
                <a:cs typeface="Arial" pitchFamily="34" charset="0"/>
              </a:rPr>
              <a:t>Screening Committee</a:t>
            </a:r>
            <a:endParaRPr lang="en-US" sz="3600" dirty="0">
              <a:solidFill>
                <a:schemeClr val="tx1"/>
              </a:solidFill>
            </a:endParaRPr>
          </a:p>
        </p:txBody>
      </p:sp>
      <p:sp>
        <p:nvSpPr>
          <p:cNvPr id="2" name="Content Placeholder 1">
            <a:extLst>
              <a:ext uri="{FF2B5EF4-FFF2-40B4-BE49-F238E27FC236}">
                <a16:creationId xmlns:a16="http://schemas.microsoft.com/office/drawing/2014/main" id="{0F749E3F-7DD5-6E4E-4E06-0AA3FF76343A}"/>
              </a:ext>
            </a:extLst>
          </p:cNvPr>
          <p:cNvSpPr>
            <a:spLocks noGrp="1"/>
          </p:cNvSpPr>
          <p:nvPr>
            <p:ph idx="1"/>
          </p:nvPr>
        </p:nvSpPr>
        <p:spPr>
          <a:xfrm>
            <a:off x="348342" y="1322363"/>
            <a:ext cx="11081657" cy="4926036"/>
          </a:xfrm>
        </p:spPr>
        <p:txBody>
          <a:bodyPr>
            <a:normAutofit fontScale="85000" lnSpcReduction="20000"/>
          </a:bodyPr>
          <a:lstStyle/>
          <a:p>
            <a:pPr marL="342900" indent="-342900">
              <a:buFont typeface="Symbol" panose="05050102010706020507" pitchFamily="18" charset="2"/>
              <a:buChar char=""/>
            </a:pPr>
            <a:r>
              <a:rPr lang="en-IN"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It was strongly recommended to build more enabling conditions for more indigenous organizations to become SRs and SSRs of selected PRs which will also enable the capacity building of such organizations.</a:t>
            </a:r>
          </a:p>
          <a:p>
            <a:pPr marL="0" indent="0">
              <a:buNone/>
            </a:pPr>
            <a:endParaRPr lang="en-IN" sz="3600" dirty="0">
              <a:solidFill>
                <a:srgbClr val="222222"/>
              </a:solidFill>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IN" dirty="0">
                <a:solidFill>
                  <a:srgbClr val="222222"/>
                </a:solidFill>
                <a:effectLst/>
                <a:latin typeface="Arial" panose="020B0604020202020204" pitchFamily="34" charset="0"/>
                <a:ea typeface="Times New Roman" panose="02020603050405020304" pitchFamily="18" charset="0"/>
              </a:rPr>
              <a:t>In addition, more involvement of communities and community based organizations especially in the field of TB for SRs and SSRs should be </a:t>
            </a:r>
            <a:r>
              <a:rPr lang="en-IN"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 undertaken so that it will aid in their capacity building. </a:t>
            </a:r>
          </a:p>
          <a:p>
            <a:pPr marL="0" lvl="0" indent="0">
              <a:buNone/>
            </a:pPr>
            <a:endParaRPr lang="en-IN"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endParaRPr>
          </a:p>
          <a:p>
            <a:pPr marL="342900" lvl="0" indent="-342900">
              <a:buFont typeface="Symbol" panose="05050102010706020507" pitchFamily="18" charset="2"/>
              <a:buChar char=""/>
            </a:pPr>
            <a:r>
              <a:rPr lang="en-IN"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In light of fewer NG PR for Malaria, the selected PRs of HIV and TB may be encouraged to expand their scope of work and also submit proposals for Malaria as per programme needs for future.</a:t>
            </a:r>
          </a:p>
          <a:p>
            <a:pPr marL="0" lvl="0" indent="0">
              <a:buNone/>
            </a:pPr>
            <a:endParaRPr lang="en-IN" dirty="0">
              <a:effectLst/>
              <a:latin typeface="Georgia" panose="02040502050405020303" pitchFamily="18" charset="0"/>
              <a:ea typeface="Georgia" panose="02040502050405020303" pitchFamily="18" charset="0"/>
              <a:cs typeface="Georgia" panose="02040502050405020303" pitchFamily="18" charset="0"/>
            </a:endParaRPr>
          </a:p>
          <a:p>
            <a:pPr marL="342900" lvl="0" indent="-342900">
              <a:buFont typeface="Symbol" panose="05050102010706020507" pitchFamily="18" charset="2"/>
              <a:buChar char=""/>
            </a:pPr>
            <a:r>
              <a:rPr lang="en-IN"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It may be duly deliberated and discussed with the Global Fund to bring down the financial criteria for selection of non Government Principal Recipients from  10 </a:t>
            </a:r>
            <a:r>
              <a:rPr lang="en-IN" dirty="0" err="1">
                <a:solidFill>
                  <a:srgbClr val="222222"/>
                </a:solidFill>
                <a:effectLst/>
                <a:latin typeface="Arial" panose="020B0604020202020204" pitchFamily="34" charset="0"/>
                <a:ea typeface="Times New Roman" panose="02020603050405020304" pitchFamily="18" charset="0"/>
                <a:cs typeface="Georgia" panose="02040502050405020303" pitchFamily="18" charset="0"/>
              </a:rPr>
              <a:t>mUSD</a:t>
            </a:r>
            <a:r>
              <a:rPr lang="en-IN"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 to 5 </a:t>
            </a:r>
            <a:r>
              <a:rPr lang="en-IN" dirty="0" err="1">
                <a:solidFill>
                  <a:srgbClr val="222222"/>
                </a:solidFill>
                <a:effectLst/>
                <a:latin typeface="Arial" panose="020B0604020202020204" pitchFamily="34" charset="0"/>
                <a:ea typeface="Times New Roman" panose="02020603050405020304" pitchFamily="18" charset="0"/>
                <a:cs typeface="Georgia" panose="02040502050405020303" pitchFamily="18" charset="0"/>
              </a:rPr>
              <a:t>mUSD</a:t>
            </a:r>
            <a:r>
              <a:rPr lang="en-IN" dirty="0">
                <a:solidFill>
                  <a:srgbClr val="222222"/>
                </a:solidFill>
                <a:effectLst/>
                <a:latin typeface="Arial" panose="020B0604020202020204" pitchFamily="34" charset="0"/>
                <a:ea typeface="Times New Roman" panose="02020603050405020304" pitchFamily="18" charset="0"/>
                <a:cs typeface="Georgia" panose="02040502050405020303" pitchFamily="18" charset="0"/>
              </a:rPr>
              <a:t> for the next round of grant cycle.</a:t>
            </a:r>
            <a:endParaRPr lang="en-IN" dirty="0">
              <a:effectLst/>
              <a:latin typeface="Georgia" panose="02040502050405020303" pitchFamily="18" charset="0"/>
              <a:ea typeface="Georgia" panose="02040502050405020303" pitchFamily="18" charset="0"/>
              <a:cs typeface="Georgia" panose="02040502050405020303" pitchFamily="18" charset="0"/>
            </a:endParaRPr>
          </a:p>
          <a:p>
            <a:pPr marL="651510" indent="-285750">
              <a:buFont typeface="Wingdings" panose="05000000000000000000" pitchFamily="2" charset="2"/>
              <a:buChar char="§"/>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pPr lvl="0" algn="just">
              <a:buFont typeface="Wingdings" panose="05000000000000000000" pitchFamily="2" charset="2"/>
              <a:buChar char="§"/>
            </a:pPr>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pPr marL="0" indent="0">
              <a:buNone/>
            </a:pPr>
            <a:endParaRPr lang="en-US" sz="1800" dirty="0">
              <a:solidFill>
                <a:schemeClr val="tx1"/>
              </a:solidFill>
              <a:effectLst/>
              <a:latin typeface="Arial" panose="020B0604020202020204" pitchFamily="34" charset="0"/>
              <a:ea typeface="Georgia" panose="02040502050405020303" pitchFamily="18" charset="0"/>
              <a:cs typeface="Georgia" panose="02040502050405020303" pitchFamily="18" charset="0"/>
            </a:endParaRPr>
          </a:p>
          <a:p>
            <a:endParaRPr lang="en-IN" sz="1800" dirty="0">
              <a:effectLst/>
              <a:latin typeface="Georgia" panose="02040502050405020303" pitchFamily="18" charset="0"/>
              <a:ea typeface="Georgia" panose="02040502050405020303" pitchFamily="18" charset="0"/>
              <a:cs typeface="Georgia" panose="02040502050405020303" pitchFamily="18" charset="0"/>
            </a:endParaRPr>
          </a:p>
          <a:p>
            <a:endParaRPr lang="en-IN" dirty="0"/>
          </a:p>
        </p:txBody>
      </p:sp>
    </p:spTree>
    <p:extLst>
      <p:ext uri="{BB962C8B-B14F-4D97-AF65-F5344CB8AC3E}">
        <p14:creationId xmlns:p14="http://schemas.microsoft.com/office/powerpoint/2010/main" val="1652825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Disease wise proposals </a:t>
            </a:r>
          </a:p>
        </p:txBody>
      </p:sp>
      <p:sp>
        <p:nvSpPr>
          <p:cNvPr id="5" name="Text Placeholder 4"/>
          <p:cNvSpPr>
            <a:spLocks noGrp="1"/>
          </p:cNvSpPr>
          <p:nvPr>
            <p:ph type="body" idx="1"/>
          </p:nvPr>
        </p:nvSpPr>
        <p:spPr/>
        <p:txBody>
          <a:bodyPr/>
          <a:lstStyle/>
          <a:p>
            <a:endParaRPr lang="en-IN"/>
          </a:p>
        </p:txBody>
      </p:sp>
    </p:spTree>
    <p:extLst>
      <p:ext uri="{BB962C8B-B14F-4D97-AF65-F5344CB8AC3E}">
        <p14:creationId xmlns:p14="http://schemas.microsoft.com/office/powerpoint/2010/main" val="1714464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601D2-D34C-A3EE-E0F1-5D2D3A51B652}"/>
              </a:ext>
            </a:extLst>
          </p:cNvPr>
          <p:cNvSpPr>
            <a:spLocks noGrp="1"/>
          </p:cNvSpPr>
          <p:nvPr>
            <p:ph type="title"/>
          </p:nvPr>
        </p:nvSpPr>
        <p:spPr>
          <a:xfrm>
            <a:off x="1097280" y="286603"/>
            <a:ext cx="10058400" cy="702303"/>
          </a:xfrm>
          <a:noFill/>
        </p:spPr>
        <p:txBody>
          <a:bodyPr>
            <a:normAutofit/>
          </a:bodyPr>
          <a:lstStyle/>
          <a:p>
            <a:pPr algn="ctr"/>
            <a:r>
              <a:rPr lang="en-IN" dirty="0">
                <a:solidFill>
                  <a:schemeClr val="accent1">
                    <a:lumMod val="75000"/>
                  </a:schemeClr>
                </a:solidFill>
              </a:rPr>
              <a:t>Disease Specific Technical Committees</a:t>
            </a:r>
          </a:p>
        </p:txBody>
      </p:sp>
      <p:graphicFrame>
        <p:nvGraphicFramePr>
          <p:cNvPr id="9" name="Content Placeholder 8"/>
          <p:cNvGraphicFramePr>
            <a:graphicFrameLocks noGrp="1"/>
          </p:cNvGraphicFramePr>
          <p:nvPr>
            <p:ph idx="1"/>
          </p:nvPr>
        </p:nvGraphicFramePr>
        <p:xfrm>
          <a:off x="297264" y="1208049"/>
          <a:ext cx="3775974" cy="5507352"/>
        </p:xfrm>
        <a:graphic>
          <a:graphicData uri="http://schemas.openxmlformats.org/drawingml/2006/table">
            <a:tbl>
              <a:tblPr>
                <a:tableStyleId>{5940675A-B579-460E-94D1-54222C63F5DA}</a:tableStyleId>
              </a:tblPr>
              <a:tblGrid>
                <a:gridCol w="3775974">
                  <a:extLst>
                    <a:ext uri="{9D8B030D-6E8A-4147-A177-3AD203B41FA5}">
                      <a16:colId xmlns:a16="http://schemas.microsoft.com/office/drawing/2014/main" val="20000"/>
                    </a:ext>
                  </a:extLst>
                </a:gridCol>
              </a:tblGrid>
              <a:tr h="309349">
                <a:tc>
                  <a:txBody>
                    <a:bodyPr/>
                    <a:lstStyle/>
                    <a:p>
                      <a:pPr algn="ctr" rtl="0" fontAlgn="ctr"/>
                      <a:r>
                        <a:rPr lang="en-US" sz="1600" b="1" i="0" u="none" strike="noStrike" dirty="0">
                          <a:solidFill>
                            <a:srgbClr val="222222"/>
                          </a:solidFill>
                          <a:effectLst/>
                          <a:latin typeface="+mn-lt"/>
                        </a:rPr>
                        <a:t>HIV</a:t>
                      </a:r>
                    </a:p>
                  </a:txBody>
                  <a:tcPr marL="72000" marR="6179" marT="6179" marB="0" anchor="ctr"/>
                </a:tc>
                <a:extLst>
                  <a:ext uri="{0D108BD9-81ED-4DB2-BD59-A6C34878D82A}">
                    <a16:rowId xmlns:a16="http://schemas.microsoft.com/office/drawing/2014/main" val="10000"/>
                  </a:ext>
                </a:extLst>
              </a:tr>
              <a:tr h="639269">
                <a:tc>
                  <a:txBody>
                    <a:bodyPr/>
                    <a:lstStyle/>
                    <a:p>
                      <a:pPr algn="l" rtl="0" fontAlgn="ctr"/>
                      <a:r>
                        <a:rPr lang="en-US" sz="1600" u="none" strike="noStrike" dirty="0">
                          <a:effectLst/>
                          <a:latin typeface="+mn-lt"/>
                        </a:rPr>
                        <a:t>Ms. Nidhi </a:t>
                      </a:r>
                      <a:r>
                        <a:rPr lang="en-US" sz="1600" u="none" strike="noStrike" dirty="0" err="1">
                          <a:effectLst/>
                          <a:latin typeface="+mn-lt"/>
                        </a:rPr>
                        <a:t>Kesarwani</a:t>
                      </a:r>
                      <a:r>
                        <a:rPr lang="en-US" sz="1600" u="none" strike="noStrike" dirty="0">
                          <a:effectLst/>
                          <a:latin typeface="+mn-lt"/>
                        </a:rPr>
                        <a:t>, Director NACO – as Chair of the Committee</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1"/>
                  </a:ext>
                </a:extLst>
              </a:tr>
              <a:tr h="266660">
                <a:tc>
                  <a:txBody>
                    <a:bodyPr/>
                    <a:lstStyle/>
                    <a:p>
                      <a:pPr algn="l" rtl="0" fontAlgn="ctr"/>
                      <a:r>
                        <a:rPr lang="de-DE" sz="1600" u="none" strike="noStrike" dirty="0">
                          <a:effectLst/>
                          <a:latin typeface="+mn-lt"/>
                        </a:rPr>
                        <a:t>Dr. U.B. Das – DDG NACO</a:t>
                      </a:r>
                      <a:endParaRPr lang="de-DE"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2"/>
                  </a:ext>
                </a:extLst>
              </a:tr>
              <a:tr h="266660">
                <a:tc>
                  <a:txBody>
                    <a:bodyPr/>
                    <a:lstStyle/>
                    <a:p>
                      <a:pPr algn="l" rtl="0" fontAlgn="ctr"/>
                      <a:r>
                        <a:rPr lang="en-US" sz="1600" u="none" strike="noStrike" dirty="0">
                          <a:effectLst/>
                          <a:latin typeface="+mn-lt"/>
                        </a:rPr>
                        <a:t>Dr. A.K. </a:t>
                      </a:r>
                      <a:r>
                        <a:rPr lang="en-US" sz="1600" u="none" strike="noStrike" dirty="0" err="1">
                          <a:effectLst/>
                          <a:latin typeface="+mn-lt"/>
                        </a:rPr>
                        <a:t>Puri</a:t>
                      </a:r>
                      <a:r>
                        <a:rPr lang="en-US" sz="1600" u="none" strike="noStrike" dirty="0">
                          <a:effectLst/>
                          <a:latin typeface="+mn-lt"/>
                        </a:rPr>
                        <a:t> – DDG NACO</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3"/>
                  </a:ext>
                </a:extLst>
              </a:tr>
              <a:tr h="266660">
                <a:tc>
                  <a:txBody>
                    <a:bodyPr/>
                    <a:lstStyle/>
                    <a:p>
                      <a:pPr algn="l" rtl="0" fontAlgn="ctr"/>
                      <a:r>
                        <a:rPr lang="en-US" sz="1600" u="none" strike="noStrike" dirty="0">
                          <a:effectLst/>
                          <a:latin typeface="+mn-lt"/>
                        </a:rPr>
                        <a:t>Dr. </a:t>
                      </a:r>
                      <a:r>
                        <a:rPr lang="en-US" sz="1600" u="none" strike="noStrike" dirty="0" err="1">
                          <a:effectLst/>
                          <a:latin typeface="+mn-lt"/>
                        </a:rPr>
                        <a:t>Shobini</a:t>
                      </a:r>
                      <a:r>
                        <a:rPr lang="en-US" sz="1600" u="none" strike="noStrike" dirty="0">
                          <a:effectLst/>
                          <a:latin typeface="+mn-lt"/>
                        </a:rPr>
                        <a:t> </a:t>
                      </a:r>
                      <a:r>
                        <a:rPr lang="en-US" sz="1600" u="none" strike="noStrike" dirty="0" err="1">
                          <a:effectLst/>
                          <a:latin typeface="+mn-lt"/>
                        </a:rPr>
                        <a:t>Rajan</a:t>
                      </a:r>
                      <a:r>
                        <a:rPr lang="en-US" sz="1600" u="none" strike="noStrike" dirty="0">
                          <a:effectLst/>
                          <a:latin typeface="+mn-lt"/>
                        </a:rPr>
                        <a:t>, DDG, NACO</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4"/>
                  </a:ext>
                </a:extLst>
              </a:tr>
              <a:tr h="266660">
                <a:tc>
                  <a:txBody>
                    <a:bodyPr/>
                    <a:lstStyle/>
                    <a:p>
                      <a:pPr algn="l" rtl="0" fontAlgn="ctr"/>
                      <a:r>
                        <a:rPr lang="de-DE" sz="1600" u="none" strike="noStrike" dirty="0">
                          <a:effectLst/>
                          <a:latin typeface="+mn-lt"/>
                        </a:rPr>
                        <a:t>Dr. Chinmoyee Das – ADG, NACO</a:t>
                      </a:r>
                      <a:endParaRPr lang="de-DE"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5"/>
                  </a:ext>
                </a:extLst>
              </a:tr>
              <a:tr h="496193">
                <a:tc>
                  <a:txBody>
                    <a:bodyPr/>
                    <a:lstStyle/>
                    <a:p>
                      <a:pPr algn="l" rtl="0" fontAlgn="ctr"/>
                      <a:r>
                        <a:rPr lang="en-US" sz="1600" u="none" strike="noStrike" dirty="0">
                          <a:effectLst/>
                          <a:latin typeface="+mn-lt"/>
                        </a:rPr>
                        <a:t>Mr. </a:t>
                      </a:r>
                      <a:r>
                        <a:rPr lang="en-US" sz="1600" u="none" strike="noStrike" dirty="0" err="1">
                          <a:effectLst/>
                          <a:latin typeface="+mn-lt"/>
                        </a:rPr>
                        <a:t>Rajendra</a:t>
                      </a:r>
                      <a:r>
                        <a:rPr lang="en-US" sz="1600" u="none" strike="noStrike" dirty="0">
                          <a:effectLst/>
                          <a:latin typeface="+mn-lt"/>
                        </a:rPr>
                        <a:t> Kumar, Deputy Secretary (Admin)</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6"/>
                  </a:ext>
                </a:extLst>
              </a:tr>
              <a:tr h="266660">
                <a:tc>
                  <a:txBody>
                    <a:bodyPr/>
                    <a:lstStyle/>
                    <a:p>
                      <a:pPr algn="l" rtl="0" fontAlgn="ctr"/>
                      <a:r>
                        <a:rPr lang="en-US" sz="1600" u="none" strike="noStrike" dirty="0">
                          <a:effectLst/>
                          <a:latin typeface="+mn-lt"/>
                        </a:rPr>
                        <a:t>Dr. Sheela </a:t>
                      </a:r>
                      <a:r>
                        <a:rPr lang="en-US" sz="1600" u="none" strike="noStrike" dirty="0" err="1">
                          <a:effectLst/>
                          <a:latin typeface="+mn-lt"/>
                        </a:rPr>
                        <a:t>Godbole</a:t>
                      </a:r>
                      <a:r>
                        <a:rPr lang="en-US" sz="1600" u="none" strike="noStrike" dirty="0">
                          <a:effectLst/>
                          <a:latin typeface="+mn-lt"/>
                        </a:rPr>
                        <a:t> – Director, NARI</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7"/>
                  </a:ext>
                </a:extLst>
              </a:tr>
              <a:tr h="496193">
                <a:tc>
                  <a:txBody>
                    <a:bodyPr/>
                    <a:lstStyle/>
                    <a:p>
                      <a:pPr algn="l" rtl="0" fontAlgn="ctr"/>
                      <a:r>
                        <a:rPr lang="en-US" sz="1600" u="none" strike="noStrike" dirty="0">
                          <a:effectLst/>
                          <a:latin typeface="+mn-lt"/>
                        </a:rPr>
                        <a:t>Mr. David Bridger – Country Director, UNAIDS</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8"/>
                  </a:ext>
                </a:extLst>
              </a:tr>
              <a:tr h="526730">
                <a:tc>
                  <a:txBody>
                    <a:bodyPr/>
                    <a:lstStyle/>
                    <a:p>
                      <a:pPr algn="l" rtl="0" fontAlgn="ctr"/>
                      <a:r>
                        <a:rPr lang="en-US" sz="1600" u="none" strike="noStrike" dirty="0">
                          <a:effectLst/>
                          <a:latin typeface="+mn-lt"/>
                        </a:rPr>
                        <a:t>Dr. Po Lin Chan – Regional Technical Lead, WHO</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09"/>
                  </a:ext>
                </a:extLst>
              </a:tr>
              <a:tr h="526730">
                <a:tc>
                  <a:txBody>
                    <a:bodyPr/>
                    <a:lstStyle/>
                    <a:p>
                      <a:pPr algn="l" rtl="0" fontAlgn="ctr"/>
                      <a:r>
                        <a:rPr lang="en-US" sz="1600" u="none" strike="noStrike" dirty="0">
                          <a:effectLst/>
                          <a:latin typeface="+mn-lt"/>
                        </a:rPr>
                        <a:t>Ms. </a:t>
                      </a:r>
                      <a:r>
                        <a:rPr lang="en-US" sz="1600" u="none" strike="noStrike" dirty="0" err="1">
                          <a:effectLst/>
                          <a:latin typeface="+mn-lt"/>
                        </a:rPr>
                        <a:t>Anandi</a:t>
                      </a:r>
                      <a:r>
                        <a:rPr lang="en-US" sz="1600" u="none" strike="noStrike" dirty="0">
                          <a:effectLst/>
                          <a:latin typeface="+mn-lt"/>
                        </a:rPr>
                        <a:t> </a:t>
                      </a:r>
                      <a:r>
                        <a:rPr lang="en-US" sz="1600" u="none" strike="noStrike" dirty="0" err="1">
                          <a:effectLst/>
                          <a:latin typeface="+mn-lt"/>
                        </a:rPr>
                        <a:t>Yuvaraj</a:t>
                      </a:r>
                      <a:r>
                        <a:rPr lang="en-US" sz="1600" u="none" strike="noStrike" dirty="0">
                          <a:effectLst/>
                          <a:latin typeface="+mn-lt"/>
                        </a:rPr>
                        <a:t> – HIV – PLWD Constituency, Member, I-CCM</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10"/>
                  </a:ext>
                </a:extLst>
              </a:tr>
              <a:tr h="386198">
                <a:tc>
                  <a:txBody>
                    <a:bodyPr/>
                    <a:lstStyle/>
                    <a:p>
                      <a:pPr algn="l" rtl="0" fontAlgn="ctr"/>
                      <a:r>
                        <a:rPr lang="en-US" sz="1600" u="none" strike="noStrike" dirty="0">
                          <a:effectLst/>
                          <a:latin typeface="+mn-lt"/>
                        </a:rPr>
                        <a:t>Ms. </a:t>
                      </a:r>
                      <a:r>
                        <a:rPr lang="en-US" sz="1600" u="none" strike="noStrike" dirty="0" err="1">
                          <a:effectLst/>
                          <a:latin typeface="+mn-lt"/>
                        </a:rPr>
                        <a:t>Bharati</a:t>
                      </a:r>
                      <a:r>
                        <a:rPr lang="en-US" sz="1600" u="none" strike="noStrike" dirty="0">
                          <a:effectLst/>
                          <a:latin typeface="+mn-lt"/>
                        </a:rPr>
                        <a:t> De – HIV-KP Member, I-CCM</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11"/>
                  </a:ext>
                </a:extLst>
              </a:tr>
              <a:tr h="266660">
                <a:tc>
                  <a:txBody>
                    <a:bodyPr/>
                    <a:lstStyle/>
                    <a:p>
                      <a:pPr algn="l" rtl="0" fontAlgn="ctr"/>
                      <a:r>
                        <a:rPr lang="en-US" sz="1600" u="none" strike="noStrike" dirty="0">
                          <a:effectLst/>
                          <a:latin typeface="+mn-lt"/>
                        </a:rPr>
                        <a:t>Mr. </a:t>
                      </a:r>
                      <a:r>
                        <a:rPr lang="en-US" sz="1600" u="none" strike="noStrike" dirty="0" err="1">
                          <a:effectLst/>
                          <a:latin typeface="+mn-lt"/>
                        </a:rPr>
                        <a:t>Abou</a:t>
                      </a:r>
                      <a:r>
                        <a:rPr lang="en-US" sz="1600" u="none" strike="noStrike" dirty="0">
                          <a:effectLst/>
                          <a:latin typeface="+mn-lt"/>
                        </a:rPr>
                        <a:t> Mere – IDU representative</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12"/>
                  </a:ext>
                </a:extLst>
              </a:tr>
              <a:tr h="526730">
                <a:tc>
                  <a:txBody>
                    <a:bodyPr/>
                    <a:lstStyle/>
                    <a:p>
                      <a:pPr algn="l" rtl="0" fontAlgn="ctr"/>
                      <a:r>
                        <a:rPr lang="en-US" sz="1600" u="none" strike="noStrike" dirty="0">
                          <a:effectLst/>
                          <a:latin typeface="+mn-lt"/>
                        </a:rPr>
                        <a:t>Dr. Bhawani Singh, DD, NACO, Member Secretary</a:t>
                      </a:r>
                      <a:endParaRPr lang="en-US" sz="1600" b="0" i="0" u="none" strike="noStrike" dirty="0">
                        <a:solidFill>
                          <a:srgbClr val="222222"/>
                        </a:solidFill>
                        <a:effectLst/>
                        <a:latin typeface="+mn-lt"/>
                      </a:endParaRPr>
                    </a:p>
                  </a:txBody>
                  <a:tcPr marL="72000" marR="6179" marT="6179" marB="0" anchor="ctr"/>
                </a:tc>
                <a:extLst>
                  <a:ext uri="{0D108BD9-81ED-4DB2-BD59-A6C34878D82A}">
                    <a16:rowId xmlns:a16="http://schemas.microsoft.com/office/drawing/2014/main" val="10013"/>
                  </a:ext>
                </a:extLst>
              </a:tr>
            </a:tbl>
          </a:graphicData>
        </a:graphic>
      </p:graphicFrame>
      <p:graphicFrame>
        <p:nvGraphicFramePr>
          <p:cNvPr id="11" name="Table 10"/>
          <p:cNvGraphicFramePr>
            <a:graphicFrameLocks noGrp="1"/>
          </p:cNvGraphicFramePr>
          <p:nvPr/>
        </p:nvGraphicFramePr>
        <p:xfrm>
          <a:off x="4277822" y="1208048"/>
          <a:ext cx="3903288" cy="5489102"/>
        </p:xfrm>
        <a:graphic>
          <a:graphicData uri="http://schemas.openxmlformats.org/drawingml/2006/table">
            <a:tbl>
              <a:tblPr>
                <a:tableStyleId>{5940675A-B579-460E-94D1-54222C63F5DA}</a:tableStyleId>
              </a:tblPr>
              <a:tblGrid>
                <a:gridCol w="3903288">
                  <a:extLst>
                    <a:ext uri="{9D8B030D-6E8A-4147-A177-3AD203B41FA5}">
                      <a16:colId xmlns:a16="http://schemas.microsoft.com/office/drawing/2014/main" val="20000"/>
                    </a:ext>
                  </a:extLst>
                </a:gridCol>
              </a:tblGrid>
              <a:tr h="364777">
                <a:tc>
                  <a:txBody>
                    <a:bodyPr/>
                    <a:lstStyle/>
                    <a:p>
                      <a:pPr algn="ctr" rtl="0" fontAlgn="ctr"/>
                      <a:r>
                        <a:rPr lang="en-US" sz="1600" b="1" i="0" u="none" strike="noStrike" dirty="0">
                          <a:solidFill>
                            <a:srgbClr val="222222"/>
                          </a:solidFill>
                          <a:effectLst/>
                          <a:latin typeface="Calibri" panose="020F0502020204030204" pitchFamily="34" charset="0"/>
                        </a:rPr>
                        <a:t>TB</a:t>
                      </a:r>
                    </a:p>
                  </a:txBody>
                  <a:tcPr marL="72000" marR="3171" marT="3171" marB="0" anchor="ctr"/>
                </a:tc>
                <a:extLst>
                  <a:ext uri="{0D108BD9-81ED-4DB2-BD59-A6C34878D82A}">
                    <a16:rowId xmlns:a16="http://schemas.microsoft.com/office/drawing/2014/main" val="10000"/>
                  </a:ext>
                </a:extLst>
              </a:tr>
              <a:tr h="619089">
                <a:tc>
                  <a:txBody>
                    <a:bodyPr/>
                    <a:lstStyle/>
                    <a:p>
                      <a:pPr algn="l" rtl="0" fontAlgn="ctr"/>
                      <a:r>
                        <a:rPr lang="en-US" sz="1600" u="none" strike="noStrike" dirty="0">
                          <a:effectLst/>
                        </a:rPr>
                        <a:t>Dr. R. P. Joshi, DDG (TB), CTD-- as Chair of the Committee</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1"/>
                  </a:ext>
                </a:extLst>
              </a:tr>
              <a:tr h="541416">
                <a:tc>
                  <a:txBody>
                    <a:bodyPr/>
                    <a:lstStyle/>
                    <a:p>
                      <a:pPr algn="l" rtl="0" fontAlgn="ctr"/>
                      <a:r>
                        <a:rPr lang="en-US" sz="1600" u="none" strike="noStrike" dirty="0">
                          <a:effectLst/>
                        </a:rPr>
                        <a:t>Dr. </a:t>
                      </a:r>
                      <a:r>
                        <a:rPr lang="en-US" sz="1600" u="none" strike="noStrike" dirty="0" err="1">
                          <a:effectLst/>
                        </a:rPr>
                        <a:t>Raghuram</a:t>
                      </a:r>
                      <a:r>
                        <a:rPr lang="en-US" sz="1600" u="none" strike="noStrike" dirty="0">
                          <a:effectLst/>
                        </a:rPr>
                        <a:t> Rao ADG(TB), CTD--as Member Secretary</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2"/>
                  </a:ext>
                </a:extLst>
              </a:tr>
              <a:tr h="619089">
                <a:tc>
                  <a:txBody>
                    <a:bodyPr/>
                    <a:lstStyle/>
                    <a:p>
                      <a:pPr algn="l" rtl="0" fontAlgn="ctr"/>
                      <a:r>
                        <a:rPr lang="en-US" sz="1600" u="none" strike="noStrike" dirty="0">
                          <a:effectLst/>
                        </a:rPr>
                        <a:t>Dr. </a:t>
                      </a:r>
                      <a:r>
                        <a:rPr lang="en-US" sz="1600" u="none" strike="noStrike" dirty="0" err="1">
                          <a:effectLst/>
                        </a:rPr>
                        <a:t>Raghavan</a:t>
                      </a:r>
                      <a:r>
                        <a:rPr lang="en-US" sz="1600" u="none" strike="noStrike" dirty="0">
                          <a:effectLst/>
                        </a:rPr>
                        <a:t> </a:t>
                      </a:r>
                      <a:r>
                        <a:rPr lang="en-US" sz="1600" u="none" strike="noStrike" dirty="0" err="1">
                          <a:effectLst/>
                        </a:rPr>
                        <a:t>Gopa</a:t>
                      </a:r>
                      <a:r>
                        <a:rPr lang="en-US" sz="1600" u="none" strike="noStrike" dirty="0">
                          <a:effectLst/>
                        </a:rPr>
                        <a:t> Kumar-- KP TB Constituency, Member, I-CCM</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3"/>
                  </a:ext>
                </a:extLst>
              </a:tr>
              <a:tr h="541416">
                <a:tc>
                  <a:txBody>
                    <a:bodyPr/>
                    <a:lstStyle/>
                    <a:p>
                      <a:pPr algn="l" rtl="0" fontAlgn="ctr"/>
                      <a:r>
                        <a:rPr lang="en-US" sz="1600" u="none" strike="noStrike" dirty="0">
                          <a:effectLst/>
                        </a:rPr>
                        <a:t>Dr. </a:t>
                      </a:r>
                      <a:r>
                        <a:rPr lang="en-US" sz="1600" u="none" strike="noStrike" dirty="0" err="1">
                          <a:effectLst/>
                        </a:rPr>
                        <a:t>Matin</a:t>
                      </a:r>
                      <a:r>
                        <a:rPr lang="en-US" sz="1600" u="none" strike="noStrike" dirty="0">
                          <a:effectLst/>
                        </a:rPr>
                        <a:t> Ahmad Khan-- CSO TB, Alt Member, I-CCM</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4"/>
                  </a:ext>
                </a:extLst>
              </a:tr>
              <a:tr h="277129">
                <a:tc>
                  <a:txBody>
                    <a:bodyPr/>
                    <a:lstStyle/>
                    <a:p>
                      <a:pPr algn="l" rtl="0" fontAlgn="ctr"/>
                      <a:r>
                        <a:rPr lang="en-US" sz="1600" u="none" strike="noStrike" dirty="0">
                          <a:effectLst/>
                        </a:rPr>
                        <a:t>Dr. </a:t>
                      </a:r>
                      <a:r>
                        <a:rPr lang="en-US" sz="1600" u="none" strike="noStrike" dirty="0" err="1">
                          <a:effectLst/>
                        </a:rPr>
                        <a:t>Rupak</a:t>
                      </a:r>
                      <a:r>
                        <a:rPr lang="en-US" sz="1600" u="none" strike="noStrike" dirty="0">
                          <a:effectLst/>
                        </a:rPr>
                        <a:t> </a:t>
                      </a:r>
                      <a:r>
                        <a:rPr lang="en-US" sz="1600" u="none" strike="noStrike" dirty="0" err="1">
                          <a:effectLst/>
                        </a:rPr>
                        <a:t>Singla</a:t>
                      </a:r>
                      <a:r>
                        <a:rPr lang="en-US" sz="1600" u="none" strike="noStrike" dirty="0">
                          <a:effectLst/>
                        </a:rPr>
                        <a:t>-- TB expert</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5"/>
                  </a:ext>
                </a:extLst>
              </a:tr>
              <a:tr h="541416">
                <a:tc>
                  <a:txBody>
                    <a:bodyPr/>
                    <a:lstStyle/>
                    <a:p>
                      <a:pPr algn="l" rtl="0" fontAlgn="ctr"/>
                      <a:r>
                        <a:rPr lang="en-US" sz="1600" u="none" strike="noStrike" dirty="0">
                          <a:effectLst/>
                        </a:rPr>
                        <a:t> Mr. </a:t>
                      </a:r>
                      <a:r>
                        <a:rPr lang="en-US" sz="1600" u="none" strike="noStrike" dirty="0" err="1">
                          <a:effectLst/>
                        </a:rPr>
                        <a:t>Diptendu</a:t>
                      </a:r>
                      <a:r>
                        <a:rPr lang="en-US" sz="1600" u="none" strike="noStrike" dirty="0">
                          <a:effectLst/>
                        </a:rPr>
                        <a:t> Bhattacharya, SATB, Alt Member I-CCM</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6"/>
                  </a:ext>
                </a:extLst>
              </a:tr>
              <a:tr h="755872">
                <a:tc>
                  <a:txBody>
                    <a:bodyPr/>
                    <a:lstStyle/>
                    <a:p>
                      <a:pPr algn="l" rtl="0" fontAlgn="ctr"/>
                      <a:r>
                        <a:rPr lang="en-US" sz="1600" u="none" strike="noStrike" dirty="0">
                          <a:effectLst/>
                        </a:rPr>
                        <a:t> Dr. Reuben </a:t>
                      </a:r>
                      <a:r>
                        <a:rPr lang="en-US" sz="1600" u="none" strike="noStrike" dirty="0" err="1">
                          <a:effectLst/>
                        </a:rPr>
                        <a:t>Swamickan</a:t>
                      </a:r>
                      <a:r>
                        <a:rPr lang="en-US" sz="1600" u="none" strike="noStrike" dirty="0">
                          <a:effectLst/>
                        </a:rPr>
                        <a:t>, Division Chief (TB &amp; Infectious Diseases), USAID</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7"/>
                  </a:ext>
                </a:extLst>
              </a:tr>
              <a:tr h="687482">
                <a:tc>
                  <a:txBody>
                    <a:bodyPr/>
                    <a:lstStyle/>
                    <a:p>
                      <a:pPr algn="l" rtl="0" fontAlgn="ctr"/>
                      <a:r>
                        <a:rPr lang="en-US" sz="1600" u="none" strike="noStrike" dirty="0">
                          <a:effectLst/>
                        </a:rPr>
                        <a:t>Dr. </a:t>
                      </a:r>
                      <a:r>
                        <a:rPr lang="en-US" sz="1600" u="none" strike="noStrike" dirty="0" err="1">
                          <a:effectLst/>
                        </a:rPr>
                        <a:t>Ranjani</a:t>
                      </a:r>
                      <a:r>
                        <a:rPr lang="en-US" sz="1600" u="none" strike="noStrike" dirty="0">
                          <a:effectLst/>
                        </a:rPr>
                        <a:t> Ramachandran, NPO-WHO, Alt Member, I-CCM                   </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8"/>
                  </a:ext>
                </a:extLst>
              </a:tr>
              <a:tr h="541416">
                <a:tc>
                  <a:txBody>
                    <a:bodyPr/>
                    <a:lstStyle/>
                    <a:p>
                      <a:pPr algn="l" rtl="0" fontAlgn="ctr"/>
                      <a:r>
                        <a:rPr lang="en-US" sz="1600" u="none" strike="noStrike" dirty="0">
                          <a:effectLst/>
                        </a:rPr>
                        <a:t>Ms. </a:t>
                      </a:r>
                      <a:r>
                        <a:rPr lang="en-US" sz="1600" u="none" strike="noStrike" dirty="0" err="1">
                          <a:effectLst/>
                        </a:rPr>
                        <a:t>Sapna</a:t>
                      </a:r>
                      <a:r>
                        <a:rPr lang="en-US" sz="1600" u="none" strike="noStrike" dirty="0">
                          <a:effectLst/>
                        </a:rPr>
                        <a:t> </a:t>
                      </a:r>
                      <a:r>
                        <a:rPr lang="en-US" sz="1600" u="none" strike="noStrike" dirty="0" err="1">
                          <a:effectLst/>
                        </a:rPr>
                        <a:t>Surendran</a:t>
                      </a:r>
                      <a:r>
                        <a:rPr lang="en-US" sz="1600" u="none" strike="noStrike" dirty="0">
                          <a:effectLst/>
                        </a:rPr>
                        <a:t>, Consultant, World Bank</a:t>
                      </a:r>
                      <a:endParaRPr lang="en-US" sz="1600" b="0" i="0" u="none" strike="noStrike" dirty="0">
                        <a:solidFill>
                          <a:srgbClr val="222222"/>
                        </a:solidFill>
                        <a:effectLst/>
                        <a:latin typeface="Calibri" panose="020F0502020204030204" pitchFamily="34" charset="0"/>
                      </a:endParaRPr>
                    </a:p>
                  </a:txBody>
                  <a:tcPr marL="72000" marR="3171" marT="3171" marB="0" anchor="ctr"/>
                </a:tc>
                <a:extLst>
                  <a:ext uri="{0D108BD9-81ED-4DB2-BD59-A6C34878D82A}">
                    <a16:rowId xmlns:a16="http://schemas.microsoft.com/office/drawing/2014/main" val="10009"/>
                  </a:ext>
                </a:extLst>
              </a:tr>
            </a:tbl>
          </a:graphicData>
        </a:graphic>
      </p:graphicFrame>
      <p:graphicFrame>
        <p:nvGraphicFramePr>
          <p:cNvPr id="12" name="Table 11"/>
          <p:cNvGraphicFramePr>
            <a:graphicFrameLocks noGrp="1"/>
          </p:cNvGraphicFramePr>
          <p:nvPr/>
        </p:nvGraphicFramePr>
        <p:xfrm>
          <a:off x="8385694" y="1208048"/>
          <a:ext cx="3584633" cy="5489100"/>
        </p:xfrm>
        <a:graphic>
          <a:graphicData uri="http://schemas.openxmlformats.org/drawingml/2006/table">
            <a:tbl>
              <a:tblPr>
                <a:tableStyleId>{5940675A-B579-460E-94D1-54222C63F5DA}</a:tableStyleId>
              </a:tblPr>
              <a:tblGrid>
                <a:gridCol w="3584633">
                  <a:extLst>
                    <a:ext uri="{9D8B030D-6E8A-4147-A177-3AD203B41FA5}">
                      <a16:colId xmlns:a16="http://schemas.microsoft.com/office/drawing/2014/main" val="20000"/>
                    </a:ext>
                  </a:extLst>
                </a:gridCol>
              </a:tblGrid>
              <a:tr h="356262">
                <a:tc>
                  <a:txBody>
                    <a:bodyPr/>
                    <a:lstStyle/>
                    <a:p>
                      <a:pPr algn="ctr" rtl="0" fontAlgn="ctr"/>
                      <a:r>
                        <a:rPr lang="en-US" sz="1600" b="1" i="0" u="none" strike="noStrike" dirty="0">
                          <a:solidFill>
                            <a:srgbClr val="222222"/>
                          </a:solidFill>
                          <a:effectLst/>
                          <a:latin typeface="Calibri" panose="020F0502020204030204" pitchFamily="34" charset="0"/>
                        </a:rPr>
                        <a:t>Malaria</a:t>
                      </a:r>
                    </a:p>
                  </a:txBody>
                  <a:tcPr marL="72000" marR="3169" marT="3169" marB="0" anchor="ctr"/>
                </a:tc>
                <a:extLst>
                  <a:ext uri="{0D108BD9-81ED-4DB2-BD59-A6C34878D82A}">
                    <a16:rowId xmlns:a16="http://schemas.microsoft.com/office/drawing/2014/main" val="10000"/>
                  </a:ext>
                </a:extLst>
              </a:tr>
              <a:tr h="517658">
                <a:tc>
                  <a:txBody>
                    <a:bodyPr/>
                    <a:lstStyle/>
                    <a:p>
                      <a:pPr algn="l" rtl="0" fontAlgn="ctr"/>
                      <a:r>
                        <a:rPr lang="en-US" sz="1600" u="none" strike="noStrike" dirty="0">
                          <a:effectLst/>
                        </a:rPr>
                        <a:t>Dr. </a:t>
                      </a:r>
                      <a:r>
                        <a:rPr lang="en-US" sz="1600" u="none" strike="noStrike" dirty="0" err="1">
                          <a:effectLst/>
                        </a:rPr>
                        <a:t>Tanu</a:t>
                      </a:r>
                      <a:r>
                        <a:rPr lang="en-US" sz="1600" u="none" strike="noStrike" dirty="0">
                          <a:effectLst/>
                        </a:rPr>
                        <a:t> Jain, Director, NCVBDC--as Chair of the committee</a:t>
                      </a:r>
                      <a:endParaRPr lang="en-US" sz="1600" b="0" i="0" u="none" strike="noStrike" dirty="0">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1"/>
                  </a:ext>
                </a:extLst>
              </a:tr>
              <a:tr h="506194">
                <a:tc>
                  <a:txBody>
                    <a:bodyPr/>
                    <a:lstStyle/>
                    <a:p>
                      <a:pPr algn="l" rtl="0" fontAlgn="ctr"/>
                      <a:r>
                        <a:rPr lang="en-US" sz="1600" u="none" strike="noStrike">
                          <a:effectLst/>
                        </a:rPr>
                        <a:t>Dr. Rinku Sharma--Joint Director,NCVBDC</a:t>
                      </a:r>
                      <a:endParaRPr lang="en-US" sz="1600" b="0" i="0" u="none" strike="noStrike">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2"/>
                  </a:ext>
                </a:extLst>
              </a:tr>
              <a:tr h="510720">
                <a:tc>
                  <a:txBody>
                    <a:bodyPr/>
                    <a:lstStyle/>
                    <a:p>
                      <a:pPr algn="l" rtl="0" fontAlgn="ctr"/>
                      <a:r>
                        <a:rPr lang="en-US" sz="1600" u="none" strike="noStrike">
                          <a:effectLst/>
                        </a:rPr>
                        <a:t>Dr. Vinod Choudhary-- Medical Officer, NCVBDC</a:t>
                      </a:r>
                      <a:endParaRPr lang="en-US" sz="1600" b="0" i="0" u="none" strike="noStrike">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3"/>
                  </a:ext>
                </a:extLst>
              </a:tr>
              <a:tr h="510720">
                <a:tc>
                  <a:txBody>
                    <a:bodyPr/>
                    <a:lstStyle/>
                    <a:p>
                      <a:pPr algn="l" rtl="0" fontAlgn="ctr"/>
                      <a:r>
                        <a:rPr lang="pt-BR" sz="1600" u="none" strike="noStrike">
                          <a:effectLst/>
                        </a:rPr>
                        <a:t>Fr. Paul Moonjely -- Director, CARITAS, Ex I-CCM member</a:t>
                      </a:r>
                      <a:endParaRPr lang="pt-BR" sz="1600" b="0" i="0" u="none" strike="noStrike">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4"/>
                  </a:ext>
                </a:extLst>
              </a:tr>
              <a:tr h="774814">
                <a:tc>
                  <a:txBody>
                    <a:bodyPr/>
                    <a:lstStyle/>
                    <a:p>
                      <a:pPr algn="l" rtl="0" fontAlgn="ctr"/>
                      <a:r>
                        <a:rPr lang="en-US" sz="1600" u="none" strike="noStrike">
                          <a:effectLst/>
                        </a:rPr>
                        <a:t>Dr. P. K. Srivastava-- Former Joint Director, NVBDCP, VBD expert OC Member- I-CCM</a:t>
                      </a:r>
                      <a:endParaRPr lang="en-US" sz="1600" b="0" i="0" u="none" strike="noStrike">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5"/>
                  </a:ext>
                </a:extLst>
              </a:tr>
              <a:tr h="517658">
                <a:tc>
                  <a:txBody>
                    <a:bodyPr/>
                    <a:lstStyle/>
                    <a:p>
                      <a:pPr algn="l" rtl="0" fontAlgn="ctr"/>
                      <a:r>
                        <a:rPr lang="en-US" sz="1600" u="none" strike="noStrike">
                          <a:effectLst/>
                        </a:rPr>
                        <a:t>Mr. Bhakta Bihari Mishra-- Malaria CSO/ Member I-CCM</a:t>
                      </a:r>
                      <a:endParaRPr lang="en-US" sz="1600" b="0" i="0" u="none" strike="noStrike">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6"/>
                  </a:ext>
                </a:extLst>
              </a:tr>
              <a:tr h="517658">
                <a:tc>
                  <a:txBody>
                    <a:bodyPr/>
                    <a:lstStyle/>
                    <a:p>
                      <a:pPr algn="l" rtl="0" fontAlgn="ctr"/>
                      <a:r>
                        <a:rPr lang="en-US" sz="1600" u="none" strike="noStrike" dirty="0">
                          <a:effectLst/>
                        </a:rPr>
                        <a:t>Mr. Samir Kumar Sahu-- Malaria PLWD/ Member I-CCM</a:t>
                      </a:r>
                      <a:endParaRPr lang="en-US" sz="1600" b="0" i="0" u="none" strike="noStrike" dirty="0">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7"/>
                  </a:ext>
                </a:extLst>
              </a:tr>
              <a:tr h="510720">
                <a:tc>
                  <a:txBody>
                    <a:bodyPr/>
                    <a:lstStyle/>
                    <a:p>
                      <a:pPr algn="l" rtl="0" fontAlgn="ctr"/>
                      <a:r>
                        <a:rPr lang="en-US" sz="1600" u="none" strike="noStrike">
                          <a:effectLst/>
                        </a:rPr>
                        <a:t>Dr. Ravi Kumar – Malaria -- Malaria PLWD/ Member I-CCM</a:t>
                      </a:r>
                      <a:endParaRPr lang="en-US" sz="1600" b="0" i="0" u="none" strike="noStrike">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8"/>
                  </a:ext>
                </a:extLst>
              </a:tr>
              <a:tr h="260502">
                <a:tc>
                  <a:txBody>
                    <a:bodyPr/>
                    <a:lstStyle/>
                    <a:p>
                      <a:pPr algn="l" rtl="0" fontAlgn="ctr"/>
                      <a:r>
                        <a:rPr lang="fi-FI" sz="1600" u="none" strike="noStrike">
                          <a:effectLst/>
                        </a:rPr>
                        <a:t>Dr. Roop Kumari (NPO, Malaria)</a:t>
                      </a:r>
                      <a:endParaRPr lang="fi-FI" sz="1600" b="0" i="0" u="none" strike="noStrike">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09"/>
                  </a:ext>
                </a:extLst>
              </a:tr>
              <a:tr h="506194">
                <a:tc>
                  <a:txBody>
                    <a:bodyPr/>
                    <a:lstStyle/>
                    <a:p>
                      <a:pPr algn="l" rtl="0" fontAlgn="ctr"/>
                      <a:r>
                        <a:rPr lang="en-US" sz="1600" u="none" strike="noStrike" dirty="0">
                          <a:effectLst/>
                        </a:rPr>
                        <a:t>Dr. Manju </a:t>
                      </a:r>
                      <a:r>
                        <a:rPr lang="en-US" sz="1600" u="none" strike="noStrike" dirty="0" err="1">
                          <a:effectLst/>
                        </a:rPr>
                        <a:t>Rahi</a:t>
                      </a:r>
                      <a:r>
                        <a:rPr lang="en-US" sz="1600" u="none" strike="noStrike" dirty="0">
                          <a:effectLst/>
                        </a:rPr>
                        <a:t> (Director in Charge NIMR)</a:t>
                      </a:r>
                      <a:endParaRPr lang="en-US" sz="1600" b="0" i="0" u="none" strike="noStrike" dirty="0">
                        <a:solidFill>
                          <a:srgbClr val="222222"/>
                        </a:solidFill>
                        <a:effectLst/>
                        <a:latin typeface="Calibri" panose="020F0502020204030204" pitchFamily="34" charset="0"/>
                      </a:endParaRPr>
                    </a:p>
                  </a:txBody>
                  <a:tcPr marL="72000" marR="3169" marT="3169"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18847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TB</a:t>
            </a: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276050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Malaria</a:t>
            </a: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242596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HIV</a:t>
            </a: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4280995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7AA1-6431-3E03-32A3-6C38585391EF}"/>
              </a:ext>
            </a:extLst>
          </p:cNvPr>
          <p:cNvSpPr>
            <a:spLocks noGrp="1"/>
          </p:cNvSpPr>
          <p:nvPr>
            <p:ph type="ctrTitle"/>
          </p:nvPr>
        </p:nvSpPr>
        <p:spPr>
          <a:solidFill>
            <a:schemeClr val="accent1">
              <a:lumMod val="60000"/>
              <a:lumOff val="40000"/>
            </a:schemeClr>
          </a:solidFill>
        </p:spPr>
        <p:txBody>
          <a:bodyPr anchor="ctr">
            <a:normAutofit/>
          </a:bodyPr>
          <a:lstStyle/>
          <a:p>
            <a:pPr algn="l"/>
            <a:r>
              <a:rPr lang="en-IN" sz="4000" b="1" dirty="0">
                <a:latin typeface="+mn-lt"/>
                <a:cs typeface="Arial" panose="020B0604020202020204" pitchFamily="34" charset="0"/>
              </a:rPr>
              <a:t>Agenda3--</a:t>
            </a:r>
            <a:r>
              <a:rPr lang="en-US" sz="4000" b="1" dirty="0">
                <a:latin typeface="+mn-lt"/>
              </a:rPr>
              <a:t>Reconstitution of Oversight Committee 2024-2026</a:t>
            </a:r>
            <a:endParaRPr lang="en-IN" sz="4000" b="1" dirty="0">
              <a:latin typeface="+mn-lt"/>
              <a:cs typeface="Arial" panose="020B0604020202020204" pitchFamily="34" charset="0"/>
            </a:endParaRPr>
          </a:p>
        </p:txBody>
      </p:sp>
      <p:sp>
        <p:nvSpPr>
          <p:cNvPr id="3" name="Subtitle 2">
            <a:extLst>
              <a:ext uri="{FF2B5EF4-FFF2-40B4-BE49-F238E27FC236}">
                <a16:creationId xmlns:a16="http://schemas.microsoft.com/office/drawing/2014/main" id="{3C6B64A4-BB16-C65F-AB7A-52C64CA0ADEA}"/>
              </a:ext>
            </a:extLst>
          </p:cNvPr>
          <p:cNvSpPr>
            <a:spLocks noGrp="1"/>
          </p:cNvSpPr>
          <p:nvPr>
            <p:ph type="subTitle" idx="1"/>
          </p:nvPr>
        </p:nvSpPr>
        <p:spPr>
          <a:xfrm>
            <a:off x="1524000" y="4368800"/>
            <a:ext cx="9144000" cy="889000"/>
          </a:xfrm>
        </p:spPr>
        <p:txBody>
          <a:bodyPr/>
          <a:lstStyle/>
          <a:p>
            <a:pPr algn="r"/>
            <a:endParaRPr lang="en-IN" dirty="0"/>
          </a:p>
        </p:txBody>
      </p:sp>
    </p:spTree>
    <p:extLst>
      <p:ext uri="{BB962C8B-B14F-4D97-AF65-F5344CB8AC3E}">
        <p14:creationId xmlns:p14="http://schemas.microsoft.com/office/powerpoint/2010/main" val="2665018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FF6A1-D7AC-DFD7-DBED-372223B680CC}"/>
              </a:ext>
            </a:extLst>
          </p:cNvPr>
          <p:cNvSpPr>
            <a:spLocks noGrp="1"/>
          </p:cNvSpPr>
          <p:nvPr>
            <p:ph type="title"/>
          </p:nvPr>
        </p:nvSpPr>
        <p:spPr>
          <a:xfrm>
            <a:off x="838200" y="286604"/>
            <a:ext cx="10317480" cy="812854"/>
          </a:xfrm>
          <a:solidFill>
            <a:schemeClr val="accent1">
              <a:lumMod val="40000"/>
              <a:lumOff val="60000"/>
            </a:schemeClr>
          </a:solidFill>
        </p:spPr>
        <p:txBody>
          <a:bodyPr>
            <a:normAutofit/>
          </a:bodyPr>
          <a:lstStyle/>
          <a:p>
            <a:pPr algn="ctr"/>
            <a:r>
              <a:rPr lang="en-US" altLang="en-US" sz="3600" dirty="0">
                <a:latin typeface="Arial" panose="020B0604020202020204" pitchFamily="34" charset="0"/>
                <a:cs typeface="Arial" panose="020B0604020202020204" pitchFamily="34" charset="0"/>
              </a:rPr>
              <a:t>Role and Term of Oversight Committee</a:t>
            </a:r>
            <a:endParaRPr lang="en-IN" sz="3600" dirty="0"/>
          </a:p>
        </p:txBody>
      </p:sp>
      <p:sp>
        <p:nvSpPr>
          <p:cNvPr id="3" name="Content Placeholder 2">
            <a:extLst>
              <a:ext uri="{FF2B5EF4-FFF2-40B4-BE49-F238E27FC236}">
                <a16:creationId xmlns:a16="http://schemas.microsoft.com/office/drawing/2014/main" id="{0133AC66-5039-7B51-2575-AB69321BBDE6}"/>
              </a:ext>
            </a:extLst>
          </p:cNvPr>
          <p:cNvSpPr>
            <a:spLocks noGrp="1"/>
          </p:cNvSpPr>
          <p:nvPr>
            <p:ph idx="1"/>
          </p:nvPr>
        </p:nvSpPr>
        <p:spPr/>
        <p:txBody>
          <a:bodyPr/>
          <a:lstStyle/>
          <a:p>
            <a:pPr>
              <a:spcAft>
                <a:spcPct val="0"/>
              </a:spcAft>
            </a:pP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Role of Oversight Committee is to review and monitor the interventions particularly by the NGPRs during a grant cycle against approved plans, activities and targets.</a:t>
            </a:r>
          </a:p>
          <a:p>
            <a:pPr>
              <a:spcAft>
                <a:spcPct val="0"/>
              </a:spcAft>
            </a:pP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This is done through review meetings, desk review of progress reports and Oversight visits to project sites and stakeholders engagement.</a:t>
            </a:r>
          </a:p>
          <a:p>
            <a:pPr eaLnBrk="1" hangingPunct="1">
              <a:spcAft>
                <a:spcPct val="0"/>
              </a:spcAft>
              <a:buFont typeface="Arial" panose="020B0604020202020204" pitchFamily="34" charset="0"/>
              <a:buChar char="•"/>
            </a:pP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The defined term for Oversight Committee is </a:t>
            </a:r>
            <a:r>
              <a:rPr lang="en-US" altLang="en-US" sz="2400" b="1"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2 years</a:t>
            </a: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 </a:t>
            </a:r>
          </a:p>
          <a:p>
            <a:pPr eaLnBrk="1" hangingPunct="1">
              <a:spcAft>
                <a:spcPct val="0"/>
              </a:spcAft>
              <a:buFont typeface="Arial" panose="020B0604020202020204" pitchFamily="34" charset="0"/>
              <a:buChar char="•"/>
            </a:pP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The  tenure  for the current OC was from 1</a:t>
            </a:r>
            <a:r>
              <a:rPr lang="en-US" altLang="en-US" sz="2400" baseline="300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st</a:t>
            </a: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 January 2020 till 31</a:t>
            </a:r>
            <a:r>
              <a:rPr lang="en-US" altLang="en-US" sz="2400" baseline="300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st</a:t>
            </a: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 December 2023 (after an exceptional extension was granted for 1 year 2022-23 due to covid situation in the country)</a:t>
            </a:r>
          </a:p>
          <a:p>
            <a:pPr eaLnBrk="1" hangingPunct="1">
              <a:spcAft>
                <a:spcPct val="0"/>
              </a:spcAft>
              <a:buFont typeface="Arial" panose="020B0604020202020204" pitchFamily="34" charset="0"/>
              <a:buChar char="•"/>
            </a:pP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 Consequently, a new OC needs to be reconstituted from 1</a:t>
            </a:r>
            <a:r>
              <a:rPr lang="en-US" altLang="en-US" sz="2400" baseline="300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st</a:t>
            </a:r>
            <a:r>
              <a:rPr lang="en-US" altLang="en-US" sz="2400" dirty="0">
                <a:solidFill>
                  <a:srgbClr val="263248"/>
                </a:solidFill>
                <a:latin typeface="Arial" panose="020B0604020202020204" pitchFamily="34" charset="0"/>
                <a:cs typeface="Arial" panose="020B0604020202020204" pitchFamily="34" charset="0"/>
                <a:sym typeface="Roboto Condensed Light" panose="02000000000000000000" pitchFamily="2" charset="0"/>
              </a:rPr>
              <a:t> January 2024</a:t>
            </a:r>
          </a:p>
          <a:p>
            <a:endParaRPr lang="en-IN" dirty="0"/>
          </a:p>
        </p:txBody>
      </p:sp>
    </p:spTree>
    <p:extLst>
      <p:ext uri="{BB962C8B-B14F-4D97-AF65-F5344CB8AC3E}">
        <p14:creationId xmlns:p14="http://schemas.microsoft.com/office/powerpoint/2010/main" val="781055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4026-328B-7674-58DC-ACF5967F9A81}"/>
              </a:ext>
            </a:extLst>
          </p:cNvPr>
          <p:cNvSpPr>
            <a:spLocks noGrp="1"/>
          </p:cNvSpPr>
          <p:nvPr>
            <p:ph type="title"/>
          </p:nvPr>
        </p:nvSpPr>
        <p:spPr>
          <a:xfrm>
            <a:off x="838200" y="365126"/>
            <a:ext cx="10515600" cy="315912"/>
          </a:xfrm>
        </p:spPr>
        <p:txBody>
          <a:bodyPr>
            <a:normAutofit fontScale="90000"/>
          </a:bodyPr>
          <a:lstStyle/>
          <a:p>
            <a:r>
              <a:rPr lang="en-US" altLang="en-US" sz="4400" b="1" dirty="0">
                <a:latin typeface="Roboto Condensed" panose="02000000000000000000" pitchFamily="2" charset="0"/>
                <a:cs typeface="Arial" panose="020B0604020202020204" pitchFamily="34" charset="0"/>
                <a:sym typeface="Roboto Condensed" panose="02000000000000000000" pitchFamily="2" charset="0"/>
              </a:rPr>
              <a:t>Members of Oversight Committee 2020-23</a:t>
            </a:r>
            <a:endParaRPr lang="en-IN" dirty="0"/>
          </a:p>
        </p:txBody>
      </p:sp>
      <p:graphicFrame>
        <p:nvGraphicFramePr>
          <p:cNvPr id="4" name="Table 4">
            <a:extLst>
              <a:ext uri="{FF2B5EF4-FFF2-40B4-BE49-F238E27FC236}">
                <a16:creationId xmlns:a16="http://schemas.microsoft.com/office/drawing/2014/main" id="{AAC27614-C771-0C81-FD19-242BC069FB49}"/>
              </a:ext>
            </a:extLst>
          </p:cNvPr>
          <p:cNvGraphicFramePr>
            <a:graphicFrameLocks noGrp="1"/>
          </p:cNvGraphicFramePr>
          <p:nvPr>
            <p:ph idx="1"/>
            <p:extLst>
              <p:ext uri="{D42A27DB-BD31-4B8C-83A1-F6EECF244321}">
                <p14:modId xmlns:p14="http://schemas.microsoft.com/office/powerpoint/2010/main" val="3297714452"/>
              </p:ext>
            </p:extLst>
          </p:nvPr>
        </p:nvGraphicFramePr>
        <p:xfrm>
          <a:off x="239486" y="914400"/>
          <a:ext cx="11657744" cy="5699753"/>
        </p:xfrm>
        <a:graphic>
          <a:graphicData uri="http://schemas.openxmlformats.org/drawingml/2006/table">
            <a:tbl>
              <a:tblPr firstRow="1" bandRow="1">
                <a:tableStyleId>{5C22544A-7EE6-4342-B048-85BDC9FD1C3A}</a:tableStyleId>
              </a:tblPr>
              <a:tblGrid>
                <a:gridCol w="740228">
                  <a:extLst>
                    <a:ext uri="{9D8B030D-6E8A-4147-A177-3AD203B41FA5}">
                      <a16:colId xmlns:a16="http://schemas.microsoft.com/office/drawing/2014/main" val="257507616"/>
                    </a:ext>
                  </a:extLst>
                </a:gridCol>
                <a:gridCol w="3037115">
                  <a:extLst>
                    <a:ext uri="{9D8B030D-6E8A-4147-A177-3AD203B41FA5}">
                      <a16:colId xmlns:a16="http://schemas.microsoft.com/office/drawing/2014/main" val="769005051"/>
                    </a:ext>
                  </a:extLst>
                </a:gridCol>
                <a:gridCol w="7880401">
                  <a:extLst>
                    <a:ext uri="{9D8B030D-6E8A-4147-A177-3AD203B41FA5}">
                      <a16:colId xmlns:a16="http://schemas.microsoft.com/office/drawing/2014/main" val="1522234363"/>
                    </a:ext>
                  </a:extLst>
                </a:gridCol>
              </a:tblGrid>
              <a:tr h="669574">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rgbClr val="000000"/>
                        </a:buClr>
                        <a:buSzTx/>
                        <a:buFont typeface="Arial" panose="020B0604020202020204" pitchFamily="34" charset="0"/>
                        <a:buNone/>
                        <a:tabLst/>
                      </a:pPr>
                      <a:r>
                        <a:rPr kumimoji="0" lang="en-US" altLang="en-US" sz="1900" b="1" i="0" u="none" strike="noStrike" cap="none" normalizeH="0" baseline="0" dirty="0" err="1">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S.No</a:t>
                      </a:r>
                      <a:r>
                        <a:rPr kumimoji="0" lang="en-US" altLang="en-US" sz="1900" b="1" i="0" u="none" strike="noStrike" cap="none" normalizeH="0" baseline="0" dirty="0">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a:t>
                      </a:r>
                      <a:endParaRPr kumimoji="0" lang="en-US" altLang="en-US" sz="1900" b="1" i="0" u="none" strike="noStrike" cap="none" normalizeH="0" baseline="0" dirty="0">
                        <a:ln>
                          <a:noFill/>
                        </a:ln>
                        <a:solidFill>
                          <a:schemeClr val="bg1"/>
                        </a:solidFill>
                        <a:effectLst/>
                        <a:latin typeface="Calibri" panose="020F0502020204030204" pitchFamily="34" charset="0"/>
                        <a:cs typeface="Arial" panose="020B0604020202020204" pitchFamily="34" charset="0"/>
                        <a:sym typeface="Arial" panose="020B0604020202020204" pitchFamily="34" charset="0"/>
                      </a:endParaRPr>
                    </a:p>
                  </a:txBody>
                  <a:tcPr marL="121920" marR="121920" marT="60953" marB="60953"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rgbClr val="000000"/>
                        </a:buClr>
                        <a:buSzTx/>
                        <a:buFont typeface="Arial" panose="020B0604020202020204" pitchFamily="34" charset="0"/>
                        <a:buNone/>
                        <a:tabLst/>
                      </a:pPr>
                      <a:r>
                        <a:rPr kumimoji="0" lang="en-US" altLang="en-US" sz="1900" b="1" i="0" u="none" strike="noStrike" cap="none" normalizeH="0" baseline="0">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NAME</a:t>
                      </a:r>
                      <a:endParaRPr kumimoji="0" lang="en-US" altLang="en-US" sz="1900" b="1" i="0" u="none" strike="noStrike" cap="none" normalizeH="0" baseline="0">
                        <a:ln>
                          <a:noFill/>
                        </a:ln>
                        <a:solidFill>
                          <a:schemeClr val="bg1"/>
                        </a:solidFill>
                        <a:effectLst/>
                        <a:latin typeface="Calibri" panose="020F0502020204030204" pitchFamily="34" charset="0"/>
                        <a:cs typeface="Arial" panose="020B0604020202020204" pitchFamily="34" charset="0"/>
                        <a:sym typeface="Arial" panose="020B0604020202020204" pitchFamily="34" charset="0"/>
                      </a:endParaRPr>
                    </a:p>
                  </a:txBody>
                  <a:tcPr marL="121920" marR="121920" marT="60953" marB="60953"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rgbClr val="000000"/>
                        </a:buClr>
                        <a:buSzTx/>
                        <a:buFont typeface="Arial" panose="020B0604020202020204" pitchFamily="34" charset="0"/>
                        <a:buNone/>
                        <a:tabLst/>
                      </a:pPr>
                      <a:r>
                        <a:rPr kumimoji="0" lang="en-US" altLang="en-US" sz="1900" b="1" i="0" u="none" strike="noStrike" cap="none" normalizeH="0" baseline="0" dirty="0">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DESIGNATION/ CONSTITUENCY</a:t>
                      </a:r>
                      <a:endParaRPr kumimoji="0" lang="en-US" altLang="en-US" sz="1900" b="1" i="0" u="none" strike="noStrike" cap="none" normalizeH="0" baseline="0" dirty="0">
                        <a:ln>
                          <a:noFill/>
                        </a:ln>
                        <a:solidFill>
                          <a:schemeClr val="bg1"/>
                        </a:solidFill>
                        <a:effectLst/>
                        <a:latin typeface="Calibri" panose="020F0502020204030204" pitchFamily="34" charset="0"/>
                        <a:cs typeface="Arial" panose="020B0604020202020204" pitchFamily="34" charset="0"/>
                        <a:sym typeface="Arial" panose="020B0604020202020204" pitchFamily="34" charset="0"/>
                      </a:endParaRPr>
                    </a:p>
                  </a:txBody>
                  <a:tcPr marL="121920" marR="121920" marT="60953" marB="60953" horzOverflow="overflow"/>
                </a:tc>
                <a:extLst>
                  <a:ext uri="{0D108BD9-81ED-4DB2-BD59-A6C34878D82A}">
                    <a16:rowId xmlns:a16="http://schemas.microsoft.com/office/drawing/2014/main" val="498248775"/>
                  </a:ext>
                </a:extLst>
              </a:tr>
              <a:tr h="603464">
                <a:tc>
                  <a:txBody>
                    <a:bodyPr/>
                    <a:lstStyle/>
                    <a:p>
                      <a:r>
                        <a:rPr lang="en-US" dirty="0"/>
                        <a:t>1</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Ms.Nandini</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Kapoor Dhingra</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Sr.Tech.Advisor</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UNAIDS, Chair Oversight Committee</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extLst>
                  <a:ext uri="{0D108BD9-81ED-4DB2-BD59-A6C34878D82A}">
                    <a16:rowId xmlns:a16="http://schemas.microsoft.com/office/drawing/2014/main" val="408349176"/>
                  </a:ext>
                </a:extLst>
              </a:tr>
              <a:tr h="603464">
                <a:tc>
                  <a:txBody>
                    <a:bodyPr/>
                    <a:lstStyle/>
                    <a:p>
                      <a:r>
                        <a:rPr lang="en-US" dirty="0"/>
                        <a:t>2</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Dr.Raghavan</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a:t>
                      </a: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Gopa</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Kumar</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a:ln>
                            <a:noFill/>
                          </a:ln>
                          <a:solidFill>
                            <a:srgbClr val="222222"/>
                          </a:solidFill>
                          <a:effectLst/>
                          <a:latin typeface="Arial" panose="020B0604020202020204" pitchFamily="34" charset="0"/>
                          <a:cs typeface="Times New Roman" panose="02020603050405020304" pitchFamily="18" charset="0"/>
                          <a:sym typeface="Arial" panose="020B0604020202020204" pitchFamily="34" charset="0"/>
                        </a:rPr>
                        <a:t>Founder Member, </a:t>
                      </a:r>
                      <a:r>
                        <a:rPr kumimoji="0" lang="en-US" altLang="en-US" sz="1900" b="0" i="0" u="none" strike="noStrike" cap="none" normalizeH="0" baseline="0" dirty="0" err="1">
                          <a:ln>
                            <a:noFill/>
                          </a:ln>
                          <a:solidFill>
                            <a:srgbClr val="222222"/>
                          </a:solidFill>
                          <a:effectLst/>
                          <a:latin typeface="Arial" panose="020B0604020202020204" pitchFamily="34" charset="0"/>
                          <a:cs typeface="Times New Roman" panose="02020603050405020304" pitchFamily="18" charset="0"/>
                          <a:sym typeface="Arial" panose="020B0604020202020204" pitchFamily="34" charset="0"/>
                        </a:rPr>
                        <a:t>Tech.Adv</a:t>
                      </a:r>
                      <a:r>
                        <a:rPr kumimoji="0" lang="en-US" altLang="en-US" sz="1900" b="0" i="0" u="none" strike="noStrike" cap="none" normalizeH="0" baseline="0" dirty="0">
                          <a:ln>
                            <a:noFill/>
                          </a:ln>
                          <a:solidFill>
                            <a:srgbClr val="222222"/>
                          </a:solidFill>
                          <a:effectLst/>
                          <a:latin typeface="Arial" panose="020B0604020202020204" pitchFamily="34" charset="0"/>
                          <a:cs typeface="Times New Roman" panose="02020603050405020304" pitchFamily="18" charset="0"/>
                          <a:sym typeface="Arial" panose="020B0604020202020204" pitchFamily="34" charset="0"/>
                        </a:rPr>
                        <a:t>. Committee Member (Interim </a:t>
                      </a:r>
                      <a:r>
                        <a:rPr kumimoji="0" lang="en-US" altLang="en-US" sz="1900" b="0" i="0" u="none" strike="noStrike" cap="none" normalizeH="0" baseline="0" dirty="0" err="1">
                          <a:ln>
                            <a:noFill/>
                          </a:ln>
                          <a:solidFill>
                            <a:srgbClr val="222222"/>
                          </a:solidFill>
                          <a:effectLst/>
                          <a:latin typeface="Arial" panose="020B0604020202020204" pitchFamily="34" charset="0"/>
                          <a:cs typeface="Times New Roman" panose="02020603050405020304" pitchFamily="18" charset="0"/>
                          <a:sym typeface="Arial" panose="020B0604020202020204" pitchFamily="34" charset="0"/>
                        </a:rPr>
                        <a:t>Gov.Board</a:t>
                      </a:r>
                      <a:r>
                        <a:rPr kumimoji="0" lang="en-US" altLang="en-US" sz="1900" b="0" i="0" u="none" strike="noStrike" cap="none" normalizeH="0" baseline="0" dirty="0">
                          <a:ln>
                            <a:noFill/>
                          </a:ln>
                          <a:solidFill>
                            <a:srgbClr val="222222"/>
                          </a:solidFill>
                          <a:effectLst/>
                          <a:latin typeface="Arial" panose="020B0604020202020204" pitchFamily="34" charset="0"/>
                          <a:cs typeface="Times New Roman" panose="02020603050405020304" pitchFamily="18" charset="0"/>
                          <a:sym typeface="Arial" panose="020B0604020202020204" pitchFamily="34" charset="0"/>
                        </a:rPr>
                        <a:t>), Touched by TB, Vice Chair OC</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extLst>
                  <a:ext uri="{0D108BD9-81ED-4DB2-BD59-A6C34878D82A}">
                    <a16:rowId xmlns:a16="http://schemas.microsoft.com/office/drawing/2014/main" val="2311396253"/>
                  </a:ext>
                </a:extLst>
              </a:tr>
              <a:tr h="603464">
                <a:tc>
                  <a:txBody>
                    <a:bodyPr/>
                    <a:lstStyle/>
                    <a:p>
                      <a:r>
                        <a:rPr lang="en-US" dirty="0"/>
                        <a:t>3</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Dr.Naresh</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Goel</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Public Health Expert/ Former DDG (NACO)</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extLst>
                  <a:ext uri="{0D108BD9-81ED-4DB2-BD59-A6C34878D82A}">
                    <a16:rowId xmlns:a16="http://schemas.microsoft.com/office/drawing/2014/main" val="741680415"/>
                  </a:ext>
                </a:extLst>
              </a:tr>
              <a:tr h="603464">
                <a:tc>
                  <a:txBody>
                    <a:bodyPr/>
                    <a:lstStyle/>
                    <a:p>
                      <a:r>
                        <a:rPr lang="en-US" dirty="0"/>
                        <a:t>4</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Dr.Sangeeta</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Kaul</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Public Health Expert/ Former Team Leader (A),HIV/AIDS </a:t>
                      </a: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Div.,Health</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Office USAID</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extLst>
                  <a:ext uri="{0D108BD9-81ED-4DB2-BD59-A6C34878D82A}">
                    <a16:rowId xmlns:a16="http://schemas.microsoft.com/office/drawing/2014/main" val="2996644002"/>
                  </a:ext>
                </a:extLst>
              </a:tr>
              <a:tr h="603464">
                <a:tc>
                  <a:txBody>
                    <a:bodyPr/>
                    <a:lstStyle/>
                    <a:p>
                      <a:r>
                        <a:rPr lang="en-US" dirty="0"/>
                        <a:t>5</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1"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Dr.Deepika</a:t>
                      </a:r>
                      <a:r>
                        <a:rPr kumimoji="0" lang="en-US" altLang="en-US" sz="1900" b="1"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Srivastava Joshi</a:t>
                      </a:r>
                      <a:endParaRPr kumimoji="0" lang="en-IN" altLang="en-US" sz="19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HIV Division Head, USAID</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extLst>
                  <a:ext uri="{0D108BD9-81ED-4DB2-BD59-A6C34878D82A}">
                    <a16:rowId xmlns:a16="http://schemas.microsoft.com/office/drawing/2014/main" val="1802757219"/>
                  </a:ext>
                </a:extLst>
              </a:tr>
              <a:tr h="603464">
                <a:tc>
                  <a:txBody>
                    <a:bodyPr/>
                    <a:lstStyle/>
                    <a:p>
                      <a:r>
                        <a:rPr lang="en-US" dirty="0"/>
                        <a:t>6</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1"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Dr. Amar N Shah</a:t>
                      </a:r>
                      <a:endParaRPr kumimoji="0" lang="en-IN" altLang="en-US" sz="19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Sr. TB Advisor (Strategy and Innovation)</a:t>
                      </a:r>
                      <a:b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b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Health Office, USAID/India</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extLst>
                  <a:ext uri="{0D108BD9-81ED-4DB2-BD59-A6C34878D82A}">
                    <a16:rowId xmlns:a16="http://schemas.microsoft.com/office/drawing/2014/main" val="3824385468"/>
                  </a:ext>
                </a:extLst>
              </a:tr>
              <a:tr h="603464">
                <a:tc>
                  <a:txBody>
                    <a:bodyPr/>
                    <a:lstStyle/>
                    <a:p>
                      <a:r>
                        <a:rPr lang="en-US" dirty="0"/>
                        <a:t>7</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Dr.P.K.Srivastava</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
                          <a:srgbClr val="000000"/>
                        </a:buClr>
                        <a:buSzTx/>
                        <a:buFont typeface="Arial" panose="020B0604020202020204" pitchFamily="34" charset="0"/>
                        <a:buNone/>
                        <a:tabLst/>
                      </a:pPr>
                      <a:r>
                        <a:rPr kumimoji="0" lang="en-US" altLang="en-US" sz="19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Arial" panose="020B0604020202020204" pitchFamily="34" charset="0"/>
                        </a:rPr>
                        <a:t>Former Joint Director &amp; Head-Vector Control &amp; Entomology, NCVBDC</a:t>
                      </a:r>
                      <a:endParaRPr kumimoji="0" lang="en-US"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Mangal" panose="02040503050203030202" pitchFamily="18" charset="0"/>
                        <a:sym typeface="Arial" panose="020B0604020202020204" pitchFamily="34" charset="0"/>
                      </a:endParaRPr>
                    </a:p>
                  </a:txBody>
                  <a:tcPr marT="0" marB="0" horzOverflow="overflow"/>
                </a:tc>
                <a:extLst>
                  <a:ext uri="{0D108BD9-81ED-4DB2-BD59-A6C34878D82A}">
                    <a16:rowId xmlns:a16="http://schemas.microsoft.com/office/drawing/2014/main" val="3438095906"/>
                  </a:ext>
                </a:extLst>
              </a:tr>
              <a:tr h="603464">
                <a:tc>
                  <a:txBody>
                    <a:bodyPr/>
                    <a:lstStyle/>
                    <a:p>
                      <a:r>
                        <a:rPr lang="en-US" dirty="0"/>
                        <a:t>8</a:t>
                      </a:r>
                      <a:endParaRPr lang="en-IN" dirty="0"/>
                    </a:p>
                  </a:txBody>
                  <a:tcPr/>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just" defTabSz="914400" rtl="0" eaLnBrk="1" fontAlgn="base" latinLnBrk="0" hangingPunct="1">
                        <a:lnSpc>
                          <a:spcPct val="115000"/>
                        </a:lnSpc>
                        <a:spcBef>
                          <a:spcPct val="0"/>
                        </a:spcBef>
                        <a:spcAft>
                          <a:spcPts val="1000"/>
                        </a:spcAft>
                        <a:buClr>
                          <a:srgbClr val="000000"/>
                        </a:buClr>
                        <a:buSzTx/>
                        <a:buFont typeface="Arial" panose="020B0604020202020204" pitchFamily="34" charset="0"/>
                        <a:buNone/>
                        <a:tabLst/>
                      </a:pP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Ms.T.Mercy</a:t>
                      </a:r>
                      <a:r>
                        <a:rPr kumimoji="0" lang="en-US" altLang="en-US" sz="1900" b="0" i="0" u="none" strike="noStrike" cap="none" normalizeH="0" baseline="0" dirty="0">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 </a:t>
                      </a:r>
                      <a:r>
                        <a:rPr kumimoji="0" lang="en-US" altLang="en-US" sz="1900" b="0" i="0" u="none" strike="noStrike" cap="none" normalizeH="0" baseline="0" dirty="0" err="1">
                          <a:ln>
                            <a:noFill/>
                          </a:ln>
                          <a:solidFill>
                            <a:srgbClr val="000000"/>
                          </a:solidFill>
                          <a:effectLst/>
                          <a:latin typeface="Arial" panose="020B0604020202020204" pitchFamily="34" charset="0"/>
                          <a:cs typeface="Calibri" panose="020F0502020204030204" pitchFamily="34" charset="0"/>
                          <a:sym typeface="Arial" panose="020B0604020202020204" pitchFamily="34" charset="0"/>
                        </a:rPr>
                        <a:t>Annapoorni</a:t>
                      </a:r>
                      <a:endParaRPr kumimoji="0" lang="en-IN"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sym typeface="Arial" panose="020B0604020202020204" pitchFamily="34" charset="0"/>
                      </a:endParaRPr>
                    </a:p>
                  </a:txBody>
                  <a:tcPr marT="0" marB="0"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panose="020B0604020202020204" pitchFamily="34" charset="0"/>
                        <a:buNone/>
                        <a:tabLst/>
                      </a:pPr>
                      <a:r>
                        <a:rPr kumimoji="0" lang="en-US" altLang="en-US" sz="19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Arial" panose="020B0604020202020204" pitchFamily="34" charset="0"/>
                        </a:rPr>
                        <a:t>Executive Director, Blossom Trust</a:t>
                      </a:r>
                      <a:endParaRPr kumimoji="0" lang="en-US" altLang="en-US" sz="1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Mangal" panose="02040503050203030202" pitchFamily="18" charset="0"/>
                        <a:sym typeface="Arial" panose="020B0604020202020204" pitchFamily="34" charset="0"/>
                      </a:endParaRPr>
                    </a:p>
                  </a:txBody>
                  <a:tcPr marT="0" marB="0" horzOverflow="overflow"/>
                </a:tc>
                <a:extLst>
                  <a:ext uri="{0D108BD9-81ED-4DB2-BD59-A6C34878D82A}">
                    <a16:rowId xmlns:a16="http://schemas.microsoft.com/office/drawing/2014/main" val="3148196462"/>
                  </a:ext>
                </a:extLst>
              </a:tr>
            </a:tbl>
          </a:graphicData>
        </a:graphic>
      </p:graphicFrame>
    </p:spTree>
    <p:extLst>
      <p:ext uri="{BB962C8B-B14F-4D97-AF65-F5344CB8AC3E}">
        <p14:creationId xmlns:p14="http://schemas.microsoft.com/office/powerpoint/2010/main" val="3520348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4026-328B-7674-58DC-ACF5967F9A81}"/>
              </a:ext>
            </a:extLst>
          </p:cNvPr>
          <p:cNvSpPr>
            <a:spLocks noGrp="1"/>
          </p:cNvSpPr>
          <p:nvPr>
            <p:ph type="title"/>
          </p:nvPr>
        </p:nvSpPr>
        <p:spPr>
          <a:xfrm>
            <a:off x="838200" y="365126"/>
            <a:ext cx="10515600" cy="315912"/>
          </a:xfrm>
        </p:spPr>
        <p:txBody>
          <a:bodyPr>
            <a:normAutofit fontScale="90000"/>
          </a:bodyPr>
          <a:lstStyle/>
          <a:p>
            <a:r>
              <a:rPr lang="en-US" altLang="en-US" sz="4400" b="1" dirty="0">
                <a:latin typeface="Roboto Condensed" panose="02000000000000000000" pitchFamily="2" charset="0"/>
                <a:cs typeface="Arial" panose="020B0604020202020204" pitchFamily="34" charset="0"/>
                <a:sym typeface="Roboto Condensed" panose="02000000000000000000" pitchFamily="2" charset="0"/>
              </a:rPr>
              <a:t>Members of Oversight Committee 2020-23 contd..</a:t>
            </a:r>
            <a:endParaRPr lang="en-IN" dirty="0"/>
          </a:p>
        </p:txBody>
      </p:sp>
      <p:graphicFrame>
        <p:nvGraphicFramePr>
          <p:cNvPr id="4" name="Table 4">
            <a:extLst>
              <a:ext uri="{FF2B5EF4-FFF2-40B4-BE49-F238E27FC236}">
                <a16:creationId xmlns:a16="http://schemas.microsoft.com/office/drawing/2014/main" id="{AAC27614-C771-0C81-FD19-242BC069FB49}"/>
              </a:ext>
            </a:extLst>
          </p:cNvPr>
          <p:cNvGraphicFramePr>
            <a:graphicFrameLocks noGrp="1"/>
          </p:cNvGraphicFramePr>
          <p:nvPr>
            <p:ph idx="1"/>
            <p:extLst>
              <p:ext uri="{D42A27DB-BD31-4B8C-83A1-F6EECF244321}">
                <p14:modId xmlns:p14="http://schemas.microsoft.com/office/powerpoint/2010/main" val="221295038"/>
              </p:ext>
            </p:extLst>
          </p:nvPr>
        </p:nvGraphicFramePr>
        <p:xfrm>
          <a:off x="239486" y="1284514"/>
          <a:ext cx="11657744" cy="4452259"/>
        </p:xfrm>
        <a:graphic>
          <a:graphicData uri="http://schemas.openxmlformats.org/drawingml/2006/table">
            <a:tbl>
              <a:tblPr firstRow="1" bandRow="1">
                <a:tableStyleId>{5C22544A-7EE6-4342-B048-85BDC9FD1C3A}</a:tableStyleId>
              </a:tblPr>
              <a:tblGrid>
                <a:gridCol w="740228">
                  <a:extLst>
                    <a:ext uri="{9D8B030D-6E8A-4147-A177-3AD203B41FA5}">
                      <a16:colId xmlns:a16="http://schemas.microsoft.com/office/drawing/2014/main" val="257507616"/>
                    </a:ext>
                  </a:extLst>
                </a:gridCol>
                <a:gridCol w="3037115">
                  <a:extLst>
                    <a:ext uri="{9D8B030D-6E8A-4147-A177-3AD203B41FA5}">
                      <a16:colId xmlns:a16="http://schemas.microsoft.com/office/drawing/2014/main" val="769005051"/>
                    </a:ext>
                  </a:extLst>
                </a:gridCol>
                <a:gridCol w="7880401">
                  <a:extLst>
                    <a:ext uri="{9D8B030D-6E8A-4147-A177-3AD203B41FA5}">
                      <a16:colId xmlns:a16="http://schemas.microsoft.com/office/drawing/2014/main" val="1522234363"/>
                    </a:ext>
                  </a:extLst>
                </a:gridCol>
              </a:tblGrid>
              <a:tr h="817268">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rgbClr val="000000"/>
                        </a:buClr>
                        <a:buSzTx/>
                        <a:buFont typeface="Arial" panose="020B0604020202020204" pitchFamily="34" charset="0"/>
                        <a:buNone/>
                        <a:tabLst/>
                      </a:pPr>
                      <a:r>
                        <a:rPr kumimoji="0" lang="en-US" altLang="en-US" sz="1900" b="1" i="0" u="none" strike="noStrike" cap="none" normalizeH="0" baseline="0" dirty="0" err="1">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S.No</a:t>
                      </a:r>
                      <a:r>
                        <a:rPr kumimoji="0" lang="en-US" altLang="en-US" sz="1900" b="1" i="0" u="none" strike="noStrike" cap="none" normalizeH="0" baseline="0" dirty="0">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a:t>
                      </a:r>
                      <a:endParaRPr kumimoji="0" lang="en-US" altLang="en-US" sz="1900" b="1" i="0" u="none" strike="noStrike" cap="none" normalizeH="0" baseline="0" dirty="0">
                        <a:ln>
                          <a:noFill/>
                        </a:ln>
                        <a:solidFill>
                          <a:schemeClr val="bg1"/>
                        </a:solidFill>
                        <a:effectLst/>
                        <a:latin typeface="Calibri" panose="020F0502020204030204" pitchFamily="34" charset="0"/>
                        <a:cs typeface="Arial" panose="020B0604020202020204" pitchFamily="34" charset="0"/>
                        <a:sym typeface="Arial" panose="020B0604020202020204" pitchFamily="34" charset="0"/>
                      </a:endParaRPr>
                    </a:p>
                  </a:txBody>
                  <a:tcPr marL="121920" marR="121920" marT="60953" marB="60953"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rgbClr val="000000"/>
                        </a:buClr>
                        <a:buSzTx/>
                        <a:buFont typeface="Arial" panose="020B0604020202020204" pitchFamily="34" charset="0"/>
                        <a:buNone/>
                        <a:tabLst/>
                      </a:pPr>
                      <a:r>
                        <a:rPr kumimoji="0" lang="en-US" altLang="en-US" sz="1900" b="1" i="0" u="none" strike="noStrike" cap="none" normalizeH="0" baseline="0">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NAME</a:t>
                      </a:r>
                      <a:endParaRPr kumimoji="0" lang="en-US" altLang="en-US" sz="1900" b="1" i="0" u="none" strike="noStrike" cap="none" normalizeH="0" baseline="0">
                        <a:ln>
                          <a:noFill/>
                        </a:ln>
                        <a:solidFill>
                          <a:schemeClr val="bg1"/>
                        </a:solidFill>
                        <a:effectLst/>
                        <a:latin typeface="Calibri" panose="020F0502020204030204" pitchFamily="34" charset="0"/>
                        <a:cs typeface="Arial" panose="020B0604020202020204" pitchFamily="34" charset="0"/>
                        <a:sym typeface="Arial" panose="020B0604020202020204" pitchFamily="34" charset="0"/>
                      </a:endParaRPr>
                    </a:p>
                  </a:txBody>
                  <a:tcPr marL="121920" marR="121920" marT="60953" marB="60953" horzOverflow="overflow"/>
                </a:tc>
                <a:tc>
                  <a:txBody>
                    <a:bodyPr/>
                    <a:lstStyle>
                      <a:lvl1pPr>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2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rgbClr val="000000"/>
                        </a:buClr>
                        <a:buSzTx/>
                        <a:buFont typeface="Arial" panose="020B0604020202020204" pitchFamily="34" charset="0"/>
                        <a:buNone/>
                        <a:tabLst/>
                      </a:pPr>
                      <a:r>
                        <a:rPr kumimoji="0" lang="en-US" altLang="en-US" sz="1900" b="1" i="0" u="none" strike="noStrike" cap="none" normalizeH="0" baseline="0" dirty="0">
                          <a:ln>
                            <a:noFill/>
                          </a:ln>
                          <a:solidFill>
                            <a:srgbClr val="FFFFFF"/>
                          </a:solidFill>
                          <a:effectLst/>
                          <a:latin typeface="Calibri" panose="020F0502020204030204" pitchFamily="34" charset="0"/>
                          <a:cs typeface="Arial" panose="020B0604020202020204" pitchFamily="34" charset="0"/>
                          <a:sym typeface="Arial" panose="020B0604020202020204" pitchFamily="34" charset="0"/>
                        </a:rPr>
                        <a:t>DESIGNATION/ CONSTITUENCY</a:t>
                      </a:r>
                      <a:endParaRPr kumimoji="0" lang="en-US" altLang="en-US" sz="1900" b="1" i="0" u="none" strike="noStrike" cap="none" normalizeH="0" baseline="0" dirty="0">
                        <a:ln>
                          <a:noFill/>
                        </a:ln>
                        <a:solidFill>
                          <a:schemeClr val="bg1"/>
                        </a:solidFill>
                        <a:effectLst/>
                        <a:latin typeface="Calibri" panose="020F0502020204030204" pitchFamily="34" charset="0"/>
                        <a:cs typeface="Arial" panose="020B0604020202020204" pitchFamily="34" charset="0"/>
                        <a:sym typeface="Arial" panose="020B0604020202020204" pitchFamily="34" charset="0"/>
                      </a:endParaRPr>
                    </a:p>
                  </a:txBody>
                  <a:tcPr marL="121920" marR="121920" marT="60953" marB="60953" horzOverflow="overflow"/>
                </a:tc>
                <a:extLst>
                  <a:ext uri="{0D108BD9-81ED-4DB2-BD59-A6C34878D82A}">
                    <a16:rowId xmlns:a16="http://schemas.microsoft.com/office/drawing/2014/main" val="498248775"/>
                  </a:ext>
                </a:extLst>
              </a:tr>
              <a:tr h="703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j-lt"/>
                          <a:ea typeface="+mn-ea"/>
                          <a:cs typeface="+mn-cs"/>
                        </a:rPr>
                        <a:t>9</a:t>
                      </a:r>
                    </a:p>
                  </a:txBody>
                  <a:tcPr marL="121920" marR="121920" marT="62500" marB="62500"/>
                </a:tc>
                <a:tc>
                  <a:txBody>
                    <a:bodyPr/>
                    <a:lstStyle/>
                    <a:p>
                      <a:pPr algn="just">
                        <a:lnSpc>
                          <a:spcPct val="115000"/>
                        </a:lnSpc>
                        <a:spcAft>
                          <a:spcPts val="1000"/>
                        </a:spcAft>
                      </a:pPr>
                      <a:r>
                        <a:rPr lang="en-US" sz="2100" dirty="0" err="1">
                          <a:solidFill>
                            <a:srgbClr val="000000"/>
                          </a:solidFill>
                          <a:effectLst/>
                          <a:latin typeface="+mn-lt"/>
                          <a:ea typeface="Calibri" panose="020F0502020204030204" pitchFamily="34" charset="0"/>
                          <a:cs typeface="Calibri" panose="020F0502020204030204" pitchFamily="34" charset="0"/>
                        </a:rPr>
                        <a:t>Mr.Pratik</a:t>
                      </a:r>
                      <a:r>
                        <a:rPr lang="en-US" sz="2100" dirty="0">
                          <a:solidFill>
                            <a:srgbClr val="000000"/>
                          </a:solidFill>
                          <a:effectLst/>
                          <a:latin typeface="+mn-lt"/>
                          <a:ea typeface="Calibri" panose="020F0502020204030204" pitchFamily="34" charset="0"/>
                          <a:cs typeface="Calibri" panose="020F0502020204030204" pitchFamily="34" charset="0"/>
                        </a:rPr>
                        <a:t> </a:t>
                      </a:r>
                      <a:r>
                        <a:rPr lang="en-US" sz="2100" dirty="0" err="1">
                          <a:solidFill>
                            <a:srgbClr val="000000"/>
                          </a:solidFill>
                          <a:effectLst/>
                          <a:latin typeface="+mn-lt"/>
                          <a:ea typeface="Calibri" panose="020F0502020204030204" pitchFamily="34" charset="0"/>
                          <a:cs typeface="Calibri" panose="020F0502020204030204" pitchFamily="34" charset="0"/>
                        </a:rPr>
                        <a:t>Raval</a:t>
                      </a:r>
                      <a:endParaRPr lang="en-IN" sz="2100" dirty="0">
                        <a:effectLst/>
                        <a:latin typeface="+mn-lt"/>
                        <a:ea typeface="Calibri" panose="020F0502020204030204" pitchFamily="34" charset="0"/>
                        <a:cs typeface="Times New Roman" panose="02020603050405020304" pitchFamily="18" charset="0"/>
                      </a:endParaRPr>
                    </a:p>
                  </a:txBody>
                  <a:tcPr marT="0" marB="0"/>
                </a:tc>
                <a:tc>
                  <a:txBody>
                    <a:bodyPr/>
                    <a:lstStyle/>
                    <a:p>
                      <a:pPr algn="just">
                        <a:lnSpc>
                          <a:spcPct val="115000"/>
                        </a:lnSpc>
                        <a:spcAft>
                          <a:spcPts val="1000"/>
                        </a:spcAft>
                      </a:pPr>
                      <a:r>
                        <a:rPr lang="en-US" sz="2100" dirty="0">
                          <a:solidFill>
                            <a:srgbClr val="000000"/>
                          </a:solidFill>
                          <a:effectLst/>
                          <a:latin typeface="+mn-lt"/>
                          <a:ea typeface="Calibri" panose="020F0502020204030204" pitchFamily="34" charset="0"/>
                          <a:cs typeface="Calibri" panose="020F0502020204030204" pitchFamily="34" charset="0"/>
                        </a:rPr>
                        <a:t>Assistant Director, GIPA, Gujarat SACS</a:t>
                      </a:r>
                      <a:endParaRPr lang="en-IN" sz="2100" dirty="0">
                        <a:effectLst/>
                        <a:latin typeface="+mn-lt"/>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408349176"/>
                  </a:ext>
                </a:extLst>
              </a:tr>
              <a:tr h="703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j-lt"/>
                          <a:ea typeface="+mn-ea"/>
                          <a:cs typeface="+mn-cs"/>
                        </a:rPr>
                        <a:t>10</a:t>
                      </a:r>
                    </a:p>
                  </a:txBody>
                  <a:tcPr marL="121920" marR="121920" marT="62500" marB="62500"/>
                </a:tc>
                <a:tc>
                  <a:txBody>
                    <a:bodyPr/>
                    <a:lstStyle/>
                    <a:p>
                      <a:pPr>
                        <a:lnSpc>
                          <a:spcPct val="115000"/>
                        </a:lnSpc>
                        <a:spcAft>
                          <a:spcPts val="1000"/>
                        </a:spcAft>
                      </a:pPr>
                      <a:r>
                        <a:rPr lang="en-US" sz="2100" dirty="0" err="1">
                          <a:solidFill>
                            <a:srgbClr val="000000"/>
                          </a:solidFill>
                          <a:effectLst/>
                          <a:latin typeface="+mn-lt"/>
                          <a:ea typeface="Calibri" panose="020F0502020204030204" pitchFamily="34" charset="0"/>
                          <a:cs typeface="Calibri" panose="020F0502020204030204" pitchFamily="34" charset="0"/>
                        </a:rPr>
                        <a:t>Mr.Sudeshwar</a:t>
                      </a:r>
                      <a:r>
                        <a:rPr lang="en-US" sz="2100" dirty="0">
                          <a:solidFill>
                            <a:srgbClr val="000000"/>
                          </a:solidFill>
                          <a:effectLst/>
                          <a:latin typeface="+mn-lt"/>
                          <a:ea typeface="Calibri" panose="020F0502020204030204" pitchFamily="34" charset="0"/>
                          <a:cs typeface="Calibri" panose="020F0502020204030204" pitchFamily="34" charset="0"/>
                        </a:rPr>
                        <a:t> </a:t>
                      </a:r>
                      <a:r>
                        <a:rPr lang="en-US" sz="2100" dirty="0" err="1">
                          <a:solidFill>
                            <a:srgbClr val="000000"/>
                          </a:solidFill>
                          <a:effectLst/>
                          <a:latin typeface="+mn-lt"/>
                          <a:ea typeface="Calibri" panose="020F0502020204030204" pitchFamily="34" charset="0"/>
                          <a:cs typeface="Calibri" panose="020F0502020204030204" pitchFamily="34" charset="0"/>
                        </a:rPr>
                        <a:t>Kr.Singh</a:t>
                      </a:r>
                      <a:endParaRPr lang="en-IN" sz="2100" dirty="0">
                        <a:effectLst/>
                        <a:latin typeface="+mn-lt"/>
                        <a:ea typeface="Calibri" panose="020F0502020204030204" pitchFamily="34" charset="0"/>
                        <a:cs typeface="Times New Roman" panose="02020603050405020304" pitchFamily="18" charset="0"/>
                      </a:endParaRPr>
                    </a:p>
                  </a:txBody>
                  <a:tcPr marT="0" marB="0"/>
                </a:tc>
                <a:tc>
                  <a:txBody>
                    <a:bodyPr/>
                    <a:lstStyle/>
                    <a:p>
                      <a:pPr algn="just">
                        <a:lnSpc>
                          <a:spcPct val="115000"/>
                        </a:lnSpc>
                        <a:spcAft>
                          <a:spcPts val="1000"/>
                        </a:spcAft>
                      </a:pPr>
                      <a:r>
                        <a:rPr lang="en-US" sz="2100" dirty="0" err="1">
                          <a:solidFill>
                            <a:srgbClr val="000000"/>
                          </a:solidFill>
                          <a:effectLst/>
                          <a:latin typeface="+mn-lt"/>
                          <a:ea typeface="Calibri" panose="020F0502020204030204" pitchFamily="34" charset="0"/>
                          <a:cs typeface="Calibri" panose="020F0502020204030204" pitchFamily="34" charset="0"/>
                        </a:rPr>
                        <a:t>Secy.TB</a:t>
                      </a:r>
                      <a:r>
                        <a:rPr lang="en-US" sz="2100" dirty="0">
                          <a:solidFill>
                            <a:srgbClr val="000000"/>
                          </a:solidFill>
                          <a:effectLst/>
                          <a:latin typeface="+mn-lt"/>
                          <a:ea typeface="Calibri" panose="020F0502020204030204" pitchFamily="34" charset="0"/>
                          <a:cs typeface="Calibri" panose="020F0502020204030204" pitchFamily="34" charset="0"/>
                        </a:rPr>
                        <a:t> </a:t>
                      </a:r>
                      <a:r>
                        <a:rPr lang="en-US" sz="2100" dirty="0" err="1">
                          <a:solidFill>
                            <a:srgbClr val="000000"/>
                          </a:solidFill>
                          <a:effectLst/>
                          <a:latin typeface="+mn-lt"/>
                          <a:ea typeface="Calibri" panose="020F0502020204030204" pitchFamily="34" charset="0"/>
                          <a:cs typeface="Calibri" panose="020F0502020204030204" pitchFamily="34" charset="0"/>
                        </a:rPr>
                        <a:t>Mukt</a:t>
                      </a:r>
                      <a:r>
                        <a:rPr lang="en-US" sz="2100" dirty="0">
                          <a:solidFill>
                            <a:srgbClr val="000000"/>
                          </a:solidFill>
                          <a:effectLst/>
                          <a:latin typeface="+mn-lt"/>
                          <a:ea typeface="Calibri" panose="020F0502020204030204" pitchFamily="34" charset="0"/>
                          <a:cs typeface="Calibri" panose="020F0502020204030204" pitchFamily="34" charset="0"/>
                        </a:rPr>
                        <a:t> Vahini</a:t>
                      </a:r>
                      <a:endParaRPr lang="en-IN" sz="2100" dirty="0">
                        <a:effectLst/>
                        <a:latin typeface="+mn-lt"/>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2311396253"/>
                  </a:ext>
                </a:extLst>
              </a:tr>
              <a:tr h="703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j-lt"/>
                          <a:ea typeface="+mn-ea"/>
                          <a:cs typeface="+mn-cs"/>
                        </a:rPr>
                        <a:t>11</a:t>
                      </a:r>
                    </a:p>
                  </a:txBody>
                  <a:tcPr marL="121920" marR="121920" marT="62500" marB="62500"/>
                </a:tc>
                <a:tc>
                  <a:txBody>
                    <a:bodyPr/>
                    <a:lstStyle/>
                    <a:p>
                      <a:pPr>
                        <a:lnSpc>
                          <a:spcPct val="115000"/>
                        </a:lnSpc>
                        <a:spcAft>
                          <a:spcPts val="1000"/>
                        </a:spcAft>
                      </a:pPr>
                      <a:r>
                        <a:rPr lang="en-US" sz="2100" dirty="0" err="1">
                          <a:solidFill>
                            <a:srgbClr val="000000"/>
                          </a:solidFill>
                          <a:effectLst/>
                          <a:latin typeface="+mn-lt"/>
                          <a:ea typeface="Calibri" panose="020F0502020204030204" pitchFamily="34" charset="0"/>
                          <a:cs typeface="Calibri" panose="020F0502020204030204" pitchFamily="34" charset="0"/>
                        </a:rPr>
                        <a:t>Ms.Ramila</a:t>
                      </a:r>
                      <a:r>
                        <a:rPr lang="en-US" sz="2100" dirty="0">
                          <a:solidFill>
                            <a:srgbClr val="000000"/>
                          </a:solidFill>
                          <a:effectLst/>
                          <a:latin typeface="+mn-lt"/>
                          <a:ea typeface="Calibri" panose="020F0502020204030204" pitchFamily="34" charset="0"/>
                          <a:cs typeface="Calibri" panose="020F0502020204030204" pitchFamily="34" charset="0"/>
                        </a:rPr>
                        <a:t> Bisht</a:t>
                      </a:r>
                      <a:endParaRPr lang="en-IN" sz="2100" dirty="0">
                        <a:effectLst/>
                        <a:latin typeface="+mn-lt"/>
                        <a:ea typeface="Calibri" panose="020F0502020204030204" pitchFamily="34" charset="0"/>
                        <a:cs typeface="Times New Roman" panose="02020603050405020304" pitchFamily="18" charset="0"/>
                      </a:endParaRPr>
                    </a:p>
                  </a:txBody>
                  <a:tcPr marT="0" marB="0"/>
                </a:tc>
                <a:tc>
                  <a:txBody>
                    <a:bodyPr/>
                    <a:lstStyle/>
                    <a:p>
                      <a:pPr>
                        <a:lnSpc>
                          <a:spcPct val="115000"/>
                        </a:lnSpc>
                        <a:spcAft>
                          <a:spcPts val="1000"/>
                        </a:spcAft>
                      </a:pPr>
                      <a:r>
                        <a:rPr lang="en-US" sz="2100" dirty="0">
                          <a:solidFill>
                            <a:srgbClr val="000000"/>
                          </a:solidFill>
                          <a:effectLst/>
                          <a:latin typeface="+mn-lt"/>
                          <a:ea typeface="Calibri" panose="020F0502020204030204" pitchFamily="34" charset="0"/>
                          <a:cs typeface="Calibri" panose="020F0502020204030204" pitchFamily="34" charset="0"/>
                        </a:rPr>
                        <a:t>Prof, Centre for Social Med, &amp; Community Health, JNU, ND</a:t>
                      </a:r>
                      <a:endParaRPr lang="en-IN" sz="2100" dirty="0">
                        <a:effectLst/>
                        <a:latin typeface="+mn-lt"/>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741680415"/>
                  </a:ext>
                </a:extLst>
              </a:tr>
              <a:tr h="703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j-lt"/>
                          <a:ea typeface="+mn-ea"/>
                          <a:cs typeface="+mn-cs"/>
                        </a:rPr>
                        <a:t>12</a:t>
                      </a:r>
                    </a:p>
                  </a:txBody>
                  <a:tcPr marL="121920" marR="121920" marT="62500" marB="62500"/>
                </a:tc>
                <a:tc>
                  <a:txBody>
                    <a:bodyPr/>
                    <a:lstStyle/>
                    <a:p>
                      <a:pPr>
                        <a:lnSpc>
                          <a:spcPct val="115000"/>
                        </a:lnSpc>
                        <a:spcAft>
                          <a:spcPts val="1000"/>
                        </a:spcAft>
                      </a:pPr>
                      <a:r>
                        <a:rPr lang="en-US" sz="2100" dirty="0" err="1">
                          <a:solidFill>
                            <a:srgbClr val="000000"/>
                          </a:solidFill>
                          <a:effectLst/>
                          <a:latin typeface="+mn-lt"/>
                          <a:ea typeface="Calibri" panose="020F0502020204030204" pitchFamily="34" charset="0"/>
                          <a:cs typeface="Calibri" panose="020F0502020204030204" pitchFamily="34" charset="0"/>
                        </a:rPr>
                        <a:t>Mr.Moses</a:t>
                      </a:r>
                      <a:r>
                        <a:rPr lang="en-US" sz="2100" dirty="0">
                          <a:solidFill>
                            <a:srgbClr val="000000"/>
                          </a:solidFill>
                          <a:effectLst/>
                          <a:latin typeface="+mn-lt"/>
                          <a:ea typeface="Calibri" panose="020F0502020204030204" pitchFamily="34" charset="0"/>
                          <a:cs typeface="Calibri" panose="020F0502020204030204" pitchFamily="34" charset="0"/>
                        </a:rPr>
                        <a:t> </a:t>
                      </a:r>
                      <a:r>
                        <a:rPr lang="en-US" sz="2100" dirty="0" err="1">
                          <a:solidFill>
                            <a:srgbClr val="000000"/>
                          </a:solidFill>
                          <a:effectLst/>
                          <a:latin typeface="+mn-lt"/>
                          <a:ea typeface="Calibri" panose="020F0502020204030204" pitchFamily="34" charset="0"/>
                          <a:cs typeface="Calibri" panose="020F0502020204030204" pitchFamily="34" charset="0"/>
                        </a:rPr>
                        <a:t>Pachuau</a:t>
                      </a:r>
                      <a:r>
                        <a:rPr lang="en-US" sz="2100" dirty="0">
                          <a:solidFill>
                            <a:srgbClr val="000000"/>
                          </a:solidFill>
                          <a:effectLst/>
                          <a:latin typeface="+mn-lt"/>
                          <a:ea typeface="Calibri" panose="020F0502020204030204" pitchFamily="34" charset="0"/>
                          <a:cs typeface="Calibri" panose="020F0502020204030204" pitchFamily="34" charset="0"/>
                        </a:rPr>
                        <a:t> </a:t>
                      </a:r>
                      <a:r>
                        <a:rPr lang="en-US" sz="2100" dirty="0" err="1">
                          <a:solidFill>
                            <a:srgbClr val="000000"/>
                          </a:solidFill>
                          <a:effectLst/>
                          <a:latin typeface="+mn-lt"/>
                          <a:ea typeface="Calibri" panose="020F0502020204030204" pitchFamily="34" charset="0"/>
                          <a:cs typeface="Calibri" panose="020F0502020204030204" pitchFamily="34" charset="0"/>
                        </a:rPr>
                        <a:t>Zofaka</a:t>
                      </a:r>
                      <a:endParaRPr lang="en-IN" sz="2100" dirty="0">
                        <a:effectLst/>
                        <a:latin typeface="+mn-lt"/>
                        <a:ea typeface="Calibri" panose="020F0502020204030204" pitchFamily="34" charset="0"/>
                        <a:cs typeface="Times New Roman" panose="02020603050405020304" pitchFamily="18" charset="0"/>
                      </a:endParaRPr>
                    </a:p>
                  </a:txBody>
                  <a:tcPr marT="0" marB="0"/>
                </a:tc>
                <a:tc>
                  <a:txBody>
                    <a:bodyPr/>
                    <a:lstStyle/>
                    <a:p>
                      <a:pPr>
                        <a:lnSpc>
                          <a:spcPct val="115000"/>
                        </a:lnSpc>
                        <a:spcAft>
                          <a:spcPts val="1000"/>
                        </a:spcAft>
                      </a:pPr>
                      <a:r>
                        <a:rPr lang="en-US" sz="2100" dirty="0">
                          <a:solidFill>
                            <a:srgbClr val="000000"/>
                          </a:solidFill>
                          <a:effectLst/>
                          <a:latin typeface="+mn-lt"/>
                          <a:ea typeface="Calibri" panose="020F0502020204030204" pitchFamily="34" charset="0"/>
                          <a:cs typeface="Calibri" panose="020F0502020204030204" pitchFamily="34" charset="0"/>
                        </a:rPr>
                        <a:t>President, IDUF</a:t>
                      </a:r>
                      <a:endParaRPr lang="en-IN" sz="2100" dirty="0">
                        <a:effectLst/>
                        <a:latin typeface="+mn-lt"/>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2996644002"/>
                  </a:ext>
                </a:extLst>
              </a:tr>
              <a:tr h="820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j-lt"/>
                          <a:ea typeface="+mn-ea"/>
                          <a:cs typeface="+mn-cs"/>
                        </a:rPr>
                        <a:t>13,14,15</a:t>
                      </a:r>
                    </a:p>
                  </a:txBody>
                  <a:tcPr marL="121920" marR="121920" marT="62500" marB="62500"/>
                </a:tc>
                <a:tc>
                  <a:txBody>
                    <a:bodyPr/>
                    <a:lstStyle/>
                    <a:p>
                      <a:pPr marL="0" marR="0">
                        <a:lnSpc>
                          <a:spcPct val="115000"/>
                        </a:lnSpc>
                        <a:spcBef>
                          <a:spcPts val="0"/>
                        </a:spcBef>
                        <a:spcAft>
                          <a:spcPts val="0"/>
                        </a:spcAft>
                      </a:pPr>
                      <a:r>
                        <a:rPr lang="en-US" sz="2800" dirty="0">
                          <a:solidFill>
                            <a:srgbClr val="FF0000"/>
                          </a:solidFill>
                        </a:rPr>
                        <a:t>Three vacancies </a:t>
                      </a:r>
                      <a:endParaRPr lang="en-US" sz="2100" b="0" dirty="0">
                        <a:solidFill>
                          <a:srgbClr val="FF0000"/>
                        </a:solidFill>
                        <a:latin typeface="+mn-lt"/>
                        <a:ea typeface="Calibri"/>
                        <a:cs typeface="Mangal"/>
                      </a:endParaRPr>
                    </a:p>
                  </a:txBody>
                  <a:tcPr marT="0" marB="0"/>
                </a:tc>
                <a:tc>
                  <a:txBody>
                    <a:bodyPr/>
                    <a:lstStyle/>
                    <a:p>
                      <a:pPr marL="0" marR="0">
                        <a:lnSpc>
                          <a:spcPct val="115000"/>
                        </a:lnSpc>
                        <a:spcBef>
                          <a:spcPts val="0"/>
                        </a:spcBef>
                        <a:spcAft>
                          <a:spcPts val="0"/>
                        </a:spcAft>
                      </a:pPr>
                      <a:endParaRPr lang="en-US" sz="2100" b="0" dirty="0">
                        <a:latin typeface="+mn-lt"/>
                        <a:ea typeface="Calibri"/>
                        <a:cs typeface="Mangal"/>
                      </a:endParaRPr>
                    </a:p>
                  </a:txBody>
                  <a:tcPr marT="0" marB="0"/>
                </a:tc>
                <a:extLst>
                  <a:ext uri="{0D108BD9-81ED-4DB2-BD59-A6C34878D82A}">
                    <a16:rowId xmlns:a16="http://schemas.microsoft.com/office/drawing/2014/main" val="1802757219"/>
                  </a:ext>
                </a:extLst>
              </a:tr>
            </a:tbl>
          </a:graphicData>
        </a:graphic>
      </p:graphicFrame>
    </p:spTree>
    <p:extLst>
      <p:ext uri="{BB962C8B-B14F-4D97-AF65-F5344CB8AC3E}">
        <p14:creationId xmlns:p14="http://schemas.microsoft.com/office/powerpoint/2010/main" val="34916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257" y="0"/>
            <a:ext cx="11630930" cy="912504"/>
          </a:xfrm>
        </p:spPr>
        <p:txBody>
          <a:bodyPr>
            <a:noAutofit/>
          </a:bodyPr>
          <a:lstStyle/>
          <a:p>
            <a:pPr algn="ctr"/>
            <a:r>
              <a:rPr lang="en-US" dirty="0">
                <a:solidFill>
                  <a:schemeClr val="accent1">
                    <a:lumMod val="75000"/>
                  </a:schemeClr>
                </a:solidFill>
              </a:rPr>
              <a:t>Fund Flow Mechanism</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9178225"/>
              </p:ext>
            </p:extLst>
          </p:nvPr>
        </p:nvGraphicFramePr>
        <p:xfrm>
          <a:off x="585650" y="744929"/>
          <a:ext cx="11208143" cy="5572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Elbow Connector 3"/>
          <p:cNvCxnSpPr/>
          <p:nvPr/>
        </p:nvCxnSpPr>
        <p:spPr>
          <a:xfrm rot="10800000" flipV="1">
            <a:off x="4294910" y="4821379"/>
            <a:ext cx="914402" cy="193965"/>
          </a:xfrm>
          <a:prstGeom prst="bentConnector3">
            <a:avLst>
              <a:gd name="adj1" fmla="val -1515"/>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484909" y="3394364"/>
            <a:ext cx="1565564" cy="16209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Lead Implementers</a:t>
            </a:r>
          </a:p>
        </p:txBody>
      </p:sp>
      <p:sp>
        <p:nvSpPr>
          <p:cNvPr id="10" name="Rectangle 9"/>
          <p:cNvSpPr/>
          <p:nvPr/>
        </p:nvSpPr>
        <p:spPr>
          <a:xfrm>
            <a:off x="484909" y="2175164"/>
            <a:ext cx="1565564" cy="10252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Principal Recipients</a:t>
            </a:r>
          </a:p>
        </p:txBody>
      </p:sp>
    </p:spTree>
    <p:extLst>
      <p:ext uri="{BB962C8B-B14F-4D97-AF65-F5344CB8AC3E}">
        <p14:creationId xmlns:p14="http://schemas.microsoft.com/office/powerpoint/2010/main" val="29804325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3C506-BD07-CE8E-38F1-5AE58D48FD6A}"/>
              </a:ext>
            </a:extLst>
          </p:cNvPr>
          <p:cNvSpPr>
            <a:spLocks noGrp="1"/>
          </p:cNvSpPr>
          <p:nvPr>
            <p:ph type="title"/>
          </p:nvPr>
        </p:nvSpPr>
        <p:spPr>
          <a:solidFill>
            <a:schemeClr val="accent1">
              <a:lumMod val="60000"/>
              <a:lumOff val="40000"/>
            </a:schemeClr>
          </a:solidFill>
        </p:spPr>
        <p:txBody>
          <a:bodyPr>
            <a:normAutofit/>
          </a:bodyPr>
          <a:lstStyle/>
          <a:p>
            <a:pPr algn="ctr"/>
            <a:r>
              <a:rPr lang="en-US" sz="4000" dirty="0"/>
              <a:t>OC nominations for vacant seats from India CCM </a:t>
            </a:r>
            <a:endParaRPr lang="en-IN" sz="4000" dirty="0"/>
          </a:p>
        </p:txBody>
      </p:sp>
      <p:sp>
        <p:nvSpPr>
          <p:cNvPr id="3" name="Content Placeholder 2">
            <a:extLst>
              <a:ext uri="{FF2B5EF4-FFF2-40B4-BE49-F238E27FC236}">
                <a16:creationId xmlns:a16="http://schemas.microsoft.com/office/drawing/2014/main" id="{1F4BF339-8D07-2C8E-7F0A-675877BCC143}"/>
              </a:ext>
            </a:extLst>
          </p:cNvPr>
          <p:cNvSpPr>
            <a:spLocks noGrp="1"/>
          </p:cNvSpPr>
          <p:nvPr>
            <p:ph idx="1"/>
          </p:nvPr>
        </p:nvSpPr>
        <p:spPr/>
        <p:txBody>
          <a:bodyPr>
            <a:normAutofit/>
          </a:bodyPr>
          <a:lstStyle/>
          <a:p>
            <a:pPr algn="just">
              <a:defRPr/>
            </a:pPr>
            <a:r>
              <a:rPr lang="en-US" sz="2400" dirty="0">
                <a:latin typeface="Arial" panose="020B0604020202020204" pitchFamily="34" charset="0"/>
                <a:cs typeface="Arial" panose="020B0604020202020204" pitchFamily="34" charset="0"/>
              </a:rPr>
              <a:t>There are three vacancies in OC currently out of a total 15 OC members, and it was agreed in the 88</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meeting of India CCM to seek willingness from current ICCM community and civil society representatives</a:t>
            </a:r>
          </a:p>
          <a:p>
            <a:pPr>
              <a:defRPr/>
            </a:pPr>
            <a:r>
              <a:rPr lang="en-US" sz="2400" dirty="0">
                <a:latin typeface="Arial" panose="020B0604020202020204" pitchFamily="34" charset="0"/>
                <a:cs typeface="Arial" panose="020B0604020202020204" pitchFamily="34" charset="0"/>
              </a:rPr>
              <a:t>As directed, India CCM Secretariat sent mails for the 3 vacant positions from interested CCM members/alternates  indicating  their willingness  for inclusion in the OC.</a:t>
            </a:r>
          </a:p>
          <a:p>
            <a:pPr>
              <a:defRPr/>
            </a:pPr>
            <a:r>
              <a:rPr lang="en-US" sz="2400" dirty="0">
                <a:latin typeface="Arial" panose="020B0604020202020204" pitchFamily="34" charset="0"/>
                <a:cs typeface="Arial" panose="020B0604020202020204" pitchFamily="34" charset="0"/>
              </a:rPr>
              <a:t>Dr. Ravi Kumar, Ms. Celina Menezes, </a:t>
            </a:r>
            <a:r>
              <a:rPr lang="en-US" sz="2400" dirty="0" err="1">
                <a:latin typeface="Arial" panose="020B0604020202020204" pitchFamily="34" charset="0"/>
                <a:cs typeface="Arial" panose="020B0604020202020204" pitchFamily="34" charset="0"/>
              </a:rPr>
              <a:t>Mr.Vijay</a:t>
            </a:r>
            <a:r>
              <a:rPr lang="en-US" sz="2400" dirty="0">
                <a:latin typeface="Arial" panose="020B0604020202020204" pitchFamily="34" charset="0"/>
                <a:cs typeface="Arial" panose="020B0604020202020204" pitchFamily="34" charset="0"/>
              </a:rPr>
              <a:t> Nair, Mr. Samir Sahu, Mr. Bhakta Bihari and Mr. Shridhar Pandey indicated their willingness over mail.</a:t>
            </a:r>
          </a:p>
          <a:p>
            <a:pPr>
              <a:defRPr/>
            </a:pPr>
            <a:r>
              <a:rPr lang="en-US" sz="2400" dirty="0">
                <a:latin typeface="Arial" panose="020B0604020202020204" pitchFamily="34" charset="0"/>
                <a:cs typeface="Arial" panose="020B0604020202020204" pitchFamily="34" charset="0"/>
              </a:rPr>
              <a:t>One representative from each disease constituency may be included to be a part of the OC as decided in present meeting.</a:t>
            </a:r>
            <a:endParaRPr lang="en-IN" sz="2400" dirty="0"/>
          </a:p>
        </p:txBody>
      </p:sp>
    </p:spTree>
    <p:extLst>
      <p:ext uri="{BB962C8B-B14F-4D97-AF65-F5344CB8AC3E}">
        <p14:creationId xmlns:p14="http://schemas.microsoft.com/office/powerpoint/2010/main" val="2853675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C5FB3-15E9-D78E-C8F2-3334C625BFC2}"/>
              </a:ext>
            </a:extLst>
          </p:cNvPr>
          <p:cNvSpPr>
            <a:spLocks noGrp="1"/>
          </p:cNvSpPr>
          <p:nvPr>
            <p:ph type="title"/>
          </p:nvPr>
        </p:nvSpPr>
        <p:spPr>
          <a:solidFill>
            <a:schemeClr val="accent1">
              <a:lumMod val="60000"/>
              <a:lumOff val="40000"/>
            </a:schemeClr>
          </a:solidFill>
        </p:spPr>
        <p:txBody>
          <a:bodyPr>
            <a:normAutofit/>
          </a:bodyPr>
          <a:lstStyle/>
          <a:p>
            <a:r>
              <a:rPr lang="en-US" sz="4000" dirty="0"/>
              <a:t>Oversight Committee Composition requirements</a:t>
            </a:r>
            <a:endParaRPr lang="en-IN" sz="4000" dirty="0"/>
          </a:p>
        </p:txBody>
      </p:sp>
      <p:sp>
        <p:nvSpPr>
          <p:cNvPr id="3" name="Content Placeholder 2">
            <a:extLst>
              <a:ext uri="{FF2B5EF4-FFF2-40B4-BE49-F238E27FC236}">
                <a16:creationId xmlns:a16="http://schemas.microsoft.com/office/drawing/2014/main" id="{AEE6409A-247F-DF35-4EA7-10B2139BBC14}"/>
              </a:ext>
            </a:extLst>
          </p:cNvPr>
          <p:cNvSpPr>
            <a:spLocks noGrp="1"/>
          </p:cNvSpPr>
          <p:nvPr>
            <p:ph idx="1"/>
          </p:nvPr>
        </p:nvSpPr>
        <p:spPr/>
        <p:txBody>
          <a:bodyPr>
            <a:normAutofit lnSpcReduction="10000"/>
          </a:bodyPr>
          <a:lstStyle/>
          <a:p>
            <a:pPr algn="just">
              <a:spcAft>
                <a:spcPct val="0"/>
              </a:spcAft>
              <a:buClr>
                <a:srgbClr val="C7D3E6"/>
              </a:buClr>
              <a:defRPr/>
            </a:pPr>
            <a:r>
              <a:rPr lang="en-US" sz="2600" dirty="0">
                <a:solidFill>
                  <a:srgbClr val="263248"/>
                </a:solidFill>
                <a:latin typeface="Arial" panose="020B0604020202020204" pitchFamily="34" charset="0"/>
                <a:cs typeface="Arial" panose="020B0604020202020204" pitchFamily="34" charset="0"/>
                <a:sym typeface="Roboto Condensed Light" charset="0"/>
              </a:rPr>
              <a:t>The Oversight Committee shall be appointed by the ICCM, and shall consist of a Chair, a Vice Chair, and at least five additional members representing various constituencies.</a:t>
            </a:r>
          </a:p>
          <a:p>
            <a:pPr algn="just">
              <a:spcAft>
                <a:spcPct val="0"/>
              </a:spcAft>
              <a:buClr>
                <a:srgbClr val="C7D3E6"/>
              </a:buClr>
              <a:defRPr/>
            </a:pPr>
            <a:r>
              <a:rPr lang="en-US" sz="2600" dirty="0">
                <a:solidFill>
                  <a:srgbClr val="263248"/>
                </a:solidFill>
                <a:latin typeface="Arial" panose="020B0604020202020204" pitchFamily="34" charset="0"/>
                <a:cs typeface="Arial" panose="020B0604020202020204" pitchFamily="34" charset="0"/>
                <a:sym typeface="Roboto Condensed Light" charset="0"/>
              </a:rPr>
              <a:t>Members of the OC shall not be representatives of PRs or SRs</a:t>
            </a:r>
          </a:p>
          <a:p>
            <a:pPr algn="just">
              <a:spcAft>
                <a:spcPct val="0"/>
              </a:spcAft>
              <a:buClr>
                <a:srgbClr val="C7D3E6"/>
              </a:buClr>
              <a:defRPr/>
            </a:pPr>
            <a:r>
              <a:rPr lang="en-US" sz="2600" dirty="0">
                <a:solidFill>
                  <a:srgbClr val="263248"/>
                </a:solidFill>
                <a:latin typeface="Arial" panose="020B0604020202020204" pitchFamily="34" charset="0"/>
                <a:cs typeface="Arial" panose="020B0604020202020204" pitchFamily="34" charset="0"/>
                <a:sym typeface="Roboto Condensed Light" charset="0"/>
              </a:rPr>
              <a:t>Non CCM Members may be included as part of the committee.</a:t>
            </a:r>
          </a:p>
          <a:p>
            <a:pPr algn="just">
              <a:spcAft>
                <a:spcPct val="0"/>
              </a:spcAft>
              <a:buClr>
                <a:srgbClr val="C7D3E6"/>
              </a:buClr>
              <a:defRPr/>
            </a:pPr>
            <a:r>
              <a:rPr lang="en-US" sz="2600" dirty="0">
                <a:solidFill>
                  <a:srgbClr val="263248"/>
                </a:solidFill>
                <a:latin typeface="Arial" panose="020B0604020202020204" pitchFamily="34" charset="0"/>
                <a:cs typeface="Arial" panose="020B0604020202020204" pitchFamily="34" charset="0"/>
                <a:sym typeface="Roboto Condensed Light" charset="0"/>
              </a:rPr>
              <a:t>OC Members are required to declare conflict of interest by submitting a prescribed declaration form. </a:t>
            </a:r>
          </a:p>
          <a:p>
            <a:pPr algn="just">
              <a:spcAft>
                <a:spcPct val="0"/>
              </a:spcAft>
              <a:buClr>
                <a:srgbClr val="C7D3E6"/>
              </a:buClr>
              <a:defRPr/>
            </a:pPr>
            <a:r>
              <a:rPr lang="en-US" sz="2600" dirty="0">
                <a:latin typeface="Arial" panose="020B0604020202020204" pitchFamily="34" charset="0"/>
                <a:cs typeface="Arial" panose="020B0604020202020204" pitchFamily="34" charset="0"/>
                <a:sym typeface="Arial" charset="0"/>
              </a:rPr>
              <a:t>As per ICCM Oversight Plan, at least 1/3</a:t>
            </a:r>
            <a:r>
              <a:rPr lang="en-US" sz="2600" baseline="30000" dirty="0">
                <a:latin typeface="Arial" panose="020B0604020202020204" pitchFamily="34" charset="0"/>
                <a:cs typeface="Arial" panose="020B0604020202020204" pitchFamily="34" charset="0"/>
                <a:sym typeface="Arial" charset="0"/>
              </a:rPr>
              <a:t>rd</a:t>
            </a:r>
            <a:r>
              <a:rPr lang="en-US" sz="2600" dirty="0">
                <a:latin typeface="Arial" panose="020B0604020202020204" pitchFamily="34" charset="0"/>
                <a:cs typeface="Arial" panose="020B0604020202020204" pitchFamily="34" charset="0"/>
                <a:sym typeface="Arial" charset="0"/>
              </a:rPr>
              <a:t> of the members must be new. </a:t>
            </a:r>
          </a:p>
          <a:p>
            <a:pPr algn="just">
              <a:spcAft>
                <a:spcPct val="0"/>
              </a:spcAft>
              <a:buClr>
                <a:srgbClr val="C7D3E6"/>
              </a:buClr>
              <a:defRPr/>
            </a:pPr>
            <a:r>
              <a:rPr lang="en-US" altLang="en-US" sz="2600" dirty="0">
                <a:latin typeface="Arial" panose="020B0604020202020204" pitchFamily="34" charset="0"/>
                <a:cs typeface="Arial" panose="020B0604020202020204" pitchFamily="34" charset="0"/>
              </a:rPr>
              <a:t>In present instance, Dr. Sangeeta Kaul and Ms. Mercy </a:t>
            </a:r>
            <a:r>
              <a:rPr lang="en-US" altLang="en-US" sz="2600" dirty="0" err="1">
                <a:latin typeface="Arial" panose="020B0604020202020204" pitchFamily="34" charset="0"/>
                <a:cs typeface="Arial" panose="020B0604020202020204" pitchFamily="34" charset="0"/>
              </a:rPr>
              <a:t>Annapoorni</a:t>
            </a:r>
            <a:r>
              <a:rPr lang="en-US" altLang="en-US" sz="2600" dirty="0">
                <a:latin typeface="Arial" panose="020B0604020202020204" pitchFamily="34" charset="0"/>
                <a:cs typeface="Arial" panose="020B0604020202020204" pitchFamily="34" charset="0"/>
              </a:rPr>
              <a:t> have completed two terms and may not continue as an OC Member.</a:t>
            </a:r>
          </a:p>
          <a:p>
            <a:endParaRPr lang="en-IN" dirty="0"/>
          </a:p>
        </p:txBody>
      </p:sp>
    </p:spTree>
    <p:extLst>
      <p:ext uri="{BB962C8B-B14F-4D97-AF65-F5344CB8AC3E}">
        <p14:creationId xmlns:p14="http://schemas.microsoft.com/office/powerpoint/2010/main" val="471793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6D3FF-AE61-2DDF-5C28-BEA5B331BCAC}"/>
              </a:ext>
            </a:extLst>
          </p:cNvPr>
          <p:cNvSpPr>
            <a:spLocks noGrp="1"/>
          </p:cNvSpPr>
          <p:nvPr>
            <p:ph type="title"/>
          </p:nvPr>
        </p:nvSpPr>
        <p:spPr>
          <a:xfrm>
            <a:off x="576943" y="365125"/>
            <a:ext cx="10874829" cy="1325563"/>
          </a:xfrm>
          <a:solidFill>
            <a:schemeClr val="accent1">
              <a:lumMod val="60000"/>
              <a:lumOff val="40000"/>
            </a:schemeClr>
          </a:solidFill>
        </p:spPr>
        <p:txBody>
          <a:bodyPr>
            <a:normAutofit/>
          </a:bodyPr>
          <a:lstStyle/>
          <a:p>
            <a:pPr algn="ctr"/>
            <a:r>
              <a:rPr lang="en-US" sz="4000" dirty="0"/>
              <a:t>Steps for nomination to Oversight Committee</a:t>
            </a:r>
            <a:endParaRPr lang="en-IN" sz="4000" dirty="0"/>
          </a:p>
        </p:txBody>
      </p:sp>
      <p:sp>
        <p:nvSpPr>
          <p:cNvPr id="3" name="Content Placeholder 2">
            <a:extLst>
              <a:ext uri="{FF2B5EF4-FFF2-40B4-BE49-F238E27FC236}">
                <a16:creationId xmlns:a16="http://schemas.microsoft.com/office/drawing/2014/main" id="{B034B81A-AFE9-9D8D-8FD3-0D35B3FA5761}"/>
              </a:ext>
            </a:extLst>
          </p:cNvPr>
          <p:cNvSpPr>
            <a:spLocks noGrp="1"/>
          </p:cNvSpPr>
          <p:nvPr>
            <p:ph idx="1"/>
          </p:nvPr>
        </p:nvSpPr>
        <p:spPr>
          <a:xfrm>
            <a:off x="478971" y="1825625"/>
            <a:ext cx="10874829" cy="4433661"/>
          </a:xfrm>
        </p:spPr>
        <p:txBody>
          <a:bodyPr>
            <a:normAutofit/>
          </a:bodyPr>
          <a:lstStyle/>
          <a:p>
            <a:pPr algn="just">
              <a:spcAft>
                <a:spcPct val="0"/>
              </a:spcAft>
              <a:buClr>
                <a:srgbClr val="C7D3E6"/>
              </a:buClr>
              <a:defRPr/>
            </a:pPr>
            <a:r>
              <a:rPr lang="en-US" sz="2400" u="sng" dirty="0">
                <a:solidFill>
                  <a:srgbClr val="263248"/>
                </a:solidFill>
                <a:latin typeface="Arial" panose="020B0604020202020204" pitchFamily="34" charset="0"/>
                <a:cs typeface="Arial" panose="020B0604020202020204" pitchFamily="34" charset="0"/>
                <a:sym typeface="Roboto Condensed Light" charset="0"/>
              </a:rPr>
              <a:t>Step-1</a:t>
            </a:r>
            <a:r>
              <a:rPr lang="en-US" sz="2400" dirty="0">
                <a:solidFill>
                  <a:srgbClr val="263248"/>
                </a:solidFill>
                <a:latin typeface="Arial" panose="020B0604020202020204" pitchFamily="34" charset="0"/>
                <a:cs typeface="Arial" panose="020B0604020202020204" pitchFamily="34" charset="0"/>
                <a:sym typeface="Roboto Condensed Light" charset="0"/>
              </a:rPr>
              <a:t>– Calling for nominations from interested and eligible Current OC members, CCM and Non-CCM Members through an </a:t>
            </a:r>
            <a:r>
              <a:rPr lang="en-US" sz="2400" dirty="0" err="1">
                <a:solidFill>
                  <a:srgbClr val="263248"/>
                </a:solidFill>
                <a:latin typeface="Arial" panose="020B0604020202020204" pitchFamily="34" charset="0"/>
                <a:cs typeface="Arial" panose="020B0604020202020204" pitchFamily="34" charset="0"/>
                <a:sym typeface="Roboto Condensed Light" charset="0"/>
              </a:rPr>
              <a:t>EoI</a:t>
            </a:r>
            <a:r>
              <a:rPr lang="en-US" sz="2400" dirty="0">
                <a:solidFill>
                  <a:srgbClr val="263248"/>
                </a:solidFill>
                <a:latin typeface="Arial" panose="020B0604020202020204" pitchFamily="34" charset="0"/>
                <a:cs typeface="Arial" panose="020B0604020202020204" pitchFamily="34" charset="0"/>
                <a:sym typeface="Roboto Condensed Light" charset="0"/>
              </a:rPr>
              <a:t>. The detailed CV and the Skill Matrix format to be duly filled up and shared with India CCM Secretariat on its email id </a:t>
            </a:r>
            <a:r>
              <a:rPr lang="en-US" sz="2400" b="1" dirty="0">
                <a:solidFill>
                  <a:schemeClr val="accent1">
                    <a:lumMod val="75000"/>
                  </a:schemeClr>
                </a:solidFill>
                <a:latin typeface="Arial" panose="020B0604020202020204" pitchFamily="34" charset="0"/>
                <a:cs typeface="Arial" panose="020B0604020202020204" pitchFamily="34" charset="0"/>
                <a:sym typeface="Roboto Condensed Light" charset="0"/>
                <a:hlinkClick r:id="rId2"/>
              </a:rPr>
              <a:t>iccmsect-mohfw@gov.in</a:t>
            </a:r>
            <a:r>
              <a:rPr lang="en-US" sz="2400" b="1" dirty="0">
                <a:solidFill>
                  <a:schemeClr val="accent1">
                    <a:lumMod val="75000"/>
                  </a:schemeClr>
                </a:solidFill>
                <a:latin typeface="Arial" panose="020B0604020202020204" pitchFamily="34" charset="0"/>
                <a:cs typeface="Arial" panose="020B0604020202020204" pitchFamily="34" charset="0"/>
                <a:sym typeface="Roboto Condensed Light" charset="0"/>
              </a:rPr>
              <a:t> by due date (within 3 week of </a:t>
            </a:r>
            <a:r>
              <a:rPr lang="en-US" sz="2400" b="1" dirty="0" err="1">
                <a:solidFill>
                  <a:schemeClr val="accent1">
                    <a:lumMod val="75000"/>
                  </a:schemeClr>
                </a:solidFill>
                <a:latin typeface="Arial" panose="020B0604020202020204" pitchFamily="34" charset="0"/>
                <a:cs typeface="Arial" panose="020B0604020202020204" pitchFamily="34" charset="0"/>
                <a:sym typeface="Roboto Condensed Light" charset="0"/>
              </a:rPr>
              <a:t>EoI</a:t>
            </a:r>
            <a:r>
              <a:rPr lang="en-US" sz="2400" b="1" dirty="0">
                <a:solidFill>
                  <a:schemeClr val="accent1">
                    <a:lumMod val="75000"/>
                  </a:schemeClr>
                </a:solidFill>
                <a:latin typeface="Arial" panose="020B0604020202020204" pitchFamily="34" charset="0"/>
                <a:cs typeface="Arial" panose="020B0604020202020204" pitchFamily="34" charset="0"/>
                <a:sym typeface="Roboto Condensed Light" charset="0"/>
              </a:rPr>
              <a:t> issuance)</a:t>
            </a:r>
            <a:endParaRPr lang="en-US" sz="2400" b="1" i="1" dirty="0">
              <a:solidFill>
                <a:srgbClr val="263248"/>
              </a:solidFill>
              <a:latin typeface="Arial" panose="020B0604020202020204" pitchFamily="34" charset="0"/>
              <a:cs typeface="Arial" panose="020B0604020202020204" pitchFamily="34" charset="0"/>
              <a:sym typeface="Roboto Condensed Light" charset="0"/>
            </a:endParaRPr>
          </a:p>
          <a:p>
            <a:pPr algn="just">
              <a:spcAft>
                <a:spcPct val="0"/>
              </a:spcAft>
              <a:buClr>
                <a:srgbClr val="C7D3E6"/>
              </a:buClr>
              <a:defRPr/>
            </a:pPr>
            <a:r>
              <a:rPr lang="en-US" sz="2400" u="sng" dirty="0">
                <a:solidFill>
                  <a:srgbClr val="263248"/>
                </a:solidFill>
                <a:latin typeface="Arial" panose="020B0604020202020204" pitchFamily="34" charset="0"/>
                <a:cs typeface="Arial" panose="020B0604020202020204" pitchFamily="34" charset="0"/>
                <a:sym typeface="Roboto Condensed Light" charset="0"/>
              </a:rPr>
              <a:t>Step-2</a:t>
            </a:r>
            <a:r>
              <a:rPr lang="en-US" sz="2400" dirty="0">
                <a:solidFill>
                  <a:srgbClr val="263248"/>
                </a:solidFill>
                <a:latin typeface="Arial" panose="020B0604020202020204" pitchFamily="34" charset="0"/>
                <a:cs typeface="Arial" panose="020B0604020202020204" pitchFamily="34" charset="0"/>
                <a:sym typeface="Roboto Condensed Light" charset="0"/>
              </a:rPr>
              <a:t>—Shortlisting of Eligible applications over next two weeks</a:t>
            </a:r>
          </a:p>
          <a:p>
            <a:pPr algn="just">
              <a:spcAft>
                <a:spcPct val="0"/>
              </a:spcAft>
              <a:buClr>
                <a:srgbClr val="C7D3E6"/>
              </a:buClr>
              <a:defRPr/>
            </a:pPr>
            <a:r>
              <a:rPr lang="en-US" sz="2400" u="sng" dirty="0">
                <a:solidFill>
                  <a:srgbClr val="263248"/>
                </a:solidFill>
                <a:latin typeface="Arial" panose="020B0604020202020204" pitchFamily="34" charset="0"/>
                <a:cs typeface="Arial" panose="020B0604020202020204" pitchFamily="34" charset="0"/>
                <a:sym typeface="Roboto Condensed Light" charset="0"/>
              </a:rPr>
              <a:t>Step-3</a:t>
            </a:r>
            <a:r>
              <a:rPr lang="en-US" sz="2400" dirty="0">
                <a:solidFill>
                  <a:srgbClr val="263248"/>
                </a:solidFill>
                <a:latin typeface="Arial" panose="020B0604020202020204" pitchFamily="34" charset="0"/>
                <a:cs typeface="Arial" panose="020B0604020202020204" pitchFamily="34" charset="0"/>
                <a:sym typeface="Roboto Condensed Light" charset="0"/>
              </a:rPr>
              <a:t>– Formation of a screening committee for finalization of OC committee members from the shortlisted applications over next two weeks </a:t>
            </a:r>
          </a:p>
          <a:p>
            <a:pPr algn="just">
              <a:spcAft>
                <a:spcPct val="0"/>
              </a:spcAft>
              <a:buClr>
                <a:srgbClr val="C7D3E6"/>
              </a:buClr>
              <a:defRPr/>
            </a:pPr>
            <a:r>
              <a:rPr lang="en-US" sz="2400" u="sng" dirty="0">
                <a:solidFill>
                  <a:srgbClr val="263248"/>
                </a:solidFill>
                <a:latin typeface="Arial" panose="020B0604020202020204" pitchFamily="34" charset="0"/>
                <a:cs typeface="Arial" panose="020B0604020202020204" pitchFamily="34" charset="0"/>
                <a:sym typeface="Roboto Condensed Light" charset="0"/>
              </a:rPr>
              <a:t>Step-4</a:t>
            </a:r>
            <a:r>
              <a:rPr lang="en-US" sz="2400" dirty="0">
                <a:solidFill>
                  <a:srgbClr val="263248"/>
                </a:solidFill>
                <a:latin typeface="Arial" panose="020B0604020202020204" pitchFamily="34" charset="0"/>
                <a:cs typeface="Arial" panose="020B0604020202020204" pitchFamily="34" charset="0"/>
                <a:sym typeface="Roboto Condensed Light" charset="0"/>
              </a:rPr>
              <a:t>– Formation of the Oversight Committee with due approvals after circulation of draft OC composition with full ICCM for timebound inputs and thereafter appraisal in next ICCM meeting</a:t>
            </a:r>
          </a:p>
          <a:p>
            <a:endParaRPr lang="en-IN" dirty="0"/>
          </a:p>
        </p:txBody>
      </p:sp>
    </p:spTree>
    <p:extLst>
      <p:ext uri="{BB962C8B-B14F-4D97-AF65-F5344CB8AC3E}">
        <p14:creationId xmlns:p14="http://schemas.microsoft.com/office/powerpoint/2010/main" val="3299252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C0E94-1914-5138-544B-6AE70AA95823}"/>
              </a:ext>
            </a:extLst>
          </p:cNvPr>
          <p:cNvSpPr>
            <a:spLocks noGrp="1"/>
          </p:cNvSpPr>
          <p:nvPr>
            <p:ph type="title"/>
          </p:nvPr>
        </p:nvSpPr>
        <p:spPr>
          <a:xfrm>
            <a:off x="838200" y="365125"/>
            <a:ext cx="10515600" cy="3248932"/>
          </a:xfrm>
          <a:solidFill>
            <a:schemeClr val="accent1">
              <a:lumMod val="40000"/>
              <a:lumOff val="60000"/>
            </a:schemeClr>
          </a:solidFill>
        </p:spPr>
        <p:txBody>
          <a:bodyPr/>
          <a:lstStyle/>
          <a:p>
            <a:r>
              <a:rPr lang="en-US" dirty="0"/>
              <a:t>Agenda 4: Any other item with permission of the Chair</a:t>
            </a:r>
            <a:endParaRPr lang="en-IN" dirty="0"/>
          </a:p>
        </p:txBody>
      </p:sp>
      <p:sp>
        <p:nvSpPr>
          <p:cNvPr id="3" name="Content Placeholder 2">
            <a:extLst>
              <a:ext uri="{FF2B5EF4-FFF2-40B4-BE49-F238E27FC236}">
                <a16:creationId xmlns:a16="http://schemas.microsoft.com/office/drawing/2014/main" id="{AF1AF69E-2FEE-CAB7-3D76-CC5ADD1821D8}"/>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2861056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a:extLst>
              <a:ext uri="{FF2B5EF4-FFF2-40B4-BE49-F238E27FC236}">
                <a16:creationId xmlns:a16="http://schemas.microsoft.com/office/drawing/2014/main" id="{FA034077-7163-8109-3B91-C8D101A504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90575" indent="-380990">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523962" indent="-304792">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2133547" indent="-304792">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743131" indent="-304792">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3352716" indent="-304792" eaLnBrk="0" fontAlgn="base" hangingPunct="0">
              <a:spcBef>
                <a:spcPct val="0"/>
              </a:spcBef>
              <a:spcAft>
                <a:spcPct val="0"/>
              </a:spcAft>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962301" indent="-304792" eaLnBrk="0" fontAlgn="base" hangingPunct="0">
              <a:spcBef>
                <a:spcPct val="0"/>
              </a:spcBef>
              <a:spcAft>
                <a:spcPct val="0"/>
              </a:spcAft>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4571886" indent="-304792" eaLnBrk="0" fontAlgn="base" hangingPunct="0">
              <a:spcBef>
                <a:spcPct val="0"/>
              </a:spcBef>
              <a:spcAft>
                <a:spcPct val="0"/>
              </a:spcAft>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5181470" indent="-304792" eaLnBrk="0" fontAlgn="base" hangingPunct="0">
              <a:spcBef>
                <a:spcPct val="0"/>
              </a:spcBef>
              <a:spcAft>
                <a:spcPct val="0"/>
              </a:spcAft>
              <a:buClr>
                <a:srgbClr val="000000"/>
              </a:buClr>
              <a:buFont typeface="Arial" panose="020B0604020202020204" pitchFamily="34" charset="0"/>
              <a:defRPr sz="1867">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017898ED-D1E4-4057-9818-EDD65ABB8EC5}" type="slidenum">
              <a:rPr lang="en-US" altLang="en-US" sz="1600">
                <a:solidFill>
                  <a:srgbClr val="FFFFFF"/>
                </a:solidFill>
                <a:latin typeface="Roboto Condensed" panose="02000000000000000000" pitchFamily="2" charset="0"/>
                <a:sym typeface="Roboto Condensed" panose="02000000000000000000" pitchFamily="2" charset="0"/>
              </a:rPr>
              <a:pPr/>
              <a:t>44</a:t>
            </a:fld>
            <a:endParaRPr lang="en-US" altLang="en-US" sz="1600">
              <a:solidFill>
                <a:srgbClr val="FFFFFF"/>
              </a:solidFill>
              <a:latin typeface="Roboto Condensed" panose="02000000000000000000" pitchFamily="2" charset="0"/>
              <a:sym typeface="Roboto Condensed" panose="02000000000000000000" pitchFamily="2" charset="0"/>
            </a:endParaRPr>
          </a:p>
        </p:txBody>
      </p:sp>
      <p:sp>
        <p:nvSpPr>
          <p:cNvPr id="24579" name="Shape 503">
            <a:extLst>
              <a:ext uri="{FF2B5EF4-FFF2-40B4-BE49-F238E27FC236}">
                <a16:creationId xmlns:a16="http://schemas.microsoft.com/office/drawing/2014/main" id="{F1E6F71A-24F5-2632-704A-CFDC04A1F71A}"/>
              </a:ext>
            </a:extLst>
          </p:cNvPr>
          <p:cNvSpPr txBox="1">
            <a:spLocks/>
          </p:cNvSpPr>
          <p:nvPr/>
        </p:nvSpPr>
        <p:spPr bwMode="auto">
          <a:xfrm>
            <a:off x="1699685" y="3151717"/>
            <a:ext cx="8792633" cy="1547283"/>
          </a:xfrm>
          <a:prstGeom prst="rect">
            <a:avLst/>
          </a:prstGeom>
          <a:solidFill>
            <a:schemeClr val="accent1">
              <a:lumMod val="40000"/>
              <a:lumOff val="60000"/>
            </a:schemeClr>
          </a:solidFill>
          <a:ln>
            <a:noFill/>
          </a:ln>
        </p:spPr>
        <p:txBody>
          <a:bodyPr lIns="121900" tIns="121900" rIns="121900" bIns="12190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FFFFFF"/>
              </a:buClr>
              <a:buSzPts val="2000"/>
              <a:buFont typeface="Roboto Condensed" panose="02000000000000000000" pitchFamily="2" charset="0"/>
              <a:buNone/>
            </a:pPr>
            <a:r>
              <a:rPr lang="en-IN" altLang="en-US" sz="8000" b="1" dirty="0">
                <a:solidFill>
                  <a:schemeClr val="accent2">
                    <a:lumMod val="75000"/>
                  </a:schemeClr>
                </a:solidFill>
                <a:latin typeface="Roboto Condensed" panose="02000000000000000000" pitchFamily="2" charset="0"/>
                <a:sym typeface="Roboto Condensed" panose="02000000000000000000" pitchFamily="2" charset="0"/>
              </a:rPr>
              <a:t>THANKS!</a:t>
            </a:r>
          </a:p>
        </p:txBody>
      </p:sp>
    </p:spTree>
    <p:extLst>
      <p:ext uri="{BB962C8B-B14F-4D97-AF65-F5344CB8AC3E}">
        <p14:creationId xmlns:p14="http://schemas.microsoft.com/office/powerpoint/2010/main" val="352072376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 y="1"/>
            <a:ext cx="11471913" cy="715332"/>
          </a:xfrm>
        </p:spPr>
        <p:txBody>
          <a:bodyPr>
            <a:normAutofit/>
          </a:bodyPr>
          <a:lstStyle/>
          <a:p>
            <a:pPr algn="ctr"/>
            <a:r>
              <a:rPr lang="en-US" dirty="0">
                <a:solidFill>
                  <a:schemeClr val="accent1">
                    <a:lumMod val="75000"/>
                  </a:schemeClr>
                </a:solidFill>
              </a:rPr>
              <a:t>Programmatic &amp; Financial Monitoring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28770952"/>
              </p:ext>
            </p:extLst>
          </p:nvPr>
        </p:nvGraphicFramePr>
        <p:xfrm>
          <a:off x="198119" y="650084"/>
          <a:ext cx="5496828" cy="292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5"/>
          <p:cNvGraphicFramePr>
            <a:graphicFrameLocks/>
          </p:cNvGraphicFramePr>
          <p:nvPr>
            <p:extLst>
              <p:ext uri="{D42A27DB-BD31-4B8C-83A1-F6EECF244321}">
                <p14:modId xmlns:p14="http://schemas.microsoft.com/office/powerpoint/2010/main" val="1339948016"/>
              </p:ext>
            </p:extLst>
          </p:nvPr>
        </p:nvGraphicFramePr>
        <p:xfrm>
          <a:off x="6215696" y="650084"/>
          <a:ext cx="5625050" cy="29250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325979622"/>
              </p:ext>
            </p:extLst>
          </p:nvPr>
        </p:nvGraphicFramePr>
        <p:xfrm>
          <a:off x="198120" y="3575100"/>
          <a:ext cx="11819709" cy="31997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58183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1325563"/>
          </a:xfrm>
          <a:noFill/>
        </p:spPr>
        <p:txBody>
          <a:bodyPr/>
          <a:lstStyle/>
          <a:p>
            <a:pPr marL="0" indent="0" algn="ctr" fontAlgn="b"/>
            <a:r>
              <a:rPr lang="en-US" dirty="0">
                <a:solidFill>
                  <a:schemeClr val="accent1">
                    <a:lumMod val="75000"/>
                  </a:schemeClr>
                </a:solidFill>
              </a:rPr>
              <a:t>GF approved allocation &amp; proportion of Domestic budgets (2021-24) </a:t>
            </a:r>
            <a:endParaRPr lang="en-IN"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175943108"/>
              </p:ext>
            </p:extLst>
          </p:nvPr>
        </p:nvGraphicFramePr>
        <p:xfrm>
          <a:off x="263237" y="1690688"/>
          <a:ext cx="11693236" cy="4266768"/>
        </p:xfrm>
        <a:graphic>
          <a:graphicData uri="http://schemas.openxmlformats.org/drawingml/2006/table">
            <a:tbl>
              <a:tblPr>
                <a:tableStyleId>{5C22544A-7EE6-4342-B048-85BDC9FD1C3A}</a:tableStyleId>
              </a:tblPr>
              <a:tblGrid>
                <a:gridCol w="3546763">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271037">
                  <a:extLst>
                    <a:ext uri="{9D8B030D-6E8A-4147-A177-3AD203B41FA5}">
                      <a16:colId xmlns:a16="http://schemas.microsoft.com/office/drawing/2014/main" val="20002"/>
                    </a:ext>
                  </a:extLst>
                </a:gridCol>
                <a:gridCol w="2243813">
                  <a:extLst>
                    <a:ext uri="{9D8B030D-6E8A-4147-A177-3AD203B41FA5}">
                      <a16:colId xmlns:a16="http://schemas.microsoft.com/office/drawing/2014/main" val="20003"/>
                    </a:ext>
                  </a:extLst>
                </a:gridCol>
                <a:gridCol w="1498023">
                  <a:extLst>
                    <a:ext uri="{9D8B030D-6E8A-4147-A177-3AD203B41FA5}">
                      <a16:colId xmlns:a16="http://schemas.microsoft.com/office/drawing/2014/main" val="20004"/>
                    </a:ext>
                  </a:extLst>
                </a:gridCol>
              </a:tblGrid>
              <a:tr h="489117">
                <a:tc>
                  <a:txBody>
                    <a:bodyPr/>
                    <a:lstStyle/>
                    <a:p>
                      <a:pPr algn="ctr" fontAlgn="b"/>
                      <a:r>
                        <a:rPr lang="en-IN" sz="2000" b="1" u="none" strike="noStrike" dirty="0">
                          <a:effectLst/>
                          <a:latin typeface="+mn-lt"/>
                        </a:rPr>
                        <a:t>Particulars</a:t>
                      </a:r>
                      <a:endParaRPr lang="en-IN" sz="2000" b="1"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2400" b="1" u="none" strike="noStrike" dirty="0">
                          <a:effectLst/>
                        </a:rPr>
                        <a:t>TB</a:t>
                      </a:r>
                      <a:endParaRPr lang="en-IN"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2400" b="1" u="none" strike="noStrike" dirty="0">
                          <a:effectLst/>
                        </a:rPr>
                        <a:t>HIV/AIDS</a:t>
                      </a:r>
                      <a:endParaRPr lang="en-IN"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2400" b="1" u="none" strike="noStrike" dirty="0">
                          <a:effectLst/>
                        </a:rPr>
                        <a:t>Malaria</a:t>
                      </a:r>
                      <a:endParaRPr lang="en-IN" sz="2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2400" b="1" i="0" u="none" strike="noStrike" dirty="0">
                          <a:solidFill>
                            <a:srgbClr val="000000"/>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59217">
                <a:tc>
                  <a:txBody>
                    <a:bodyPr/>
                    <a:lstStyle/>
                    <a:p>
                      <a:pPr algn="ctr" fontAlgn="ctr"/>
                      <a:r>
                        <a:rPr lang="en-IN" sz="1800" u="none" strike="noStrike" dirty="0">
                          <a:effectLst/>
                          <a:latin typeface="+mn-lt"/>
                        </a:rPr>
                        <a:t>GF total approved allocation </a:t>
                      </a:r>
                    </a:p>
                    <a:p>
                      <a:pPr algn="ctr" fontAlgn="ctr"/>
                      <a:r>
                        <a:rPr lang="en-IN" sz="1800" u="none" strike="noStrike" dirty="0">
                          <a:effectLst/>
                          <a:latin typeface="+mn-lt"/>
                        </a:rPr>
                        <a:t> ( INR</a:t>
                      </a:r>
                      <a:r>
                        <a:rPr lang="en-IN" sz="1800" u="none" strike="noStrike" baseline="0" dirty="0">
                          <a:effectLst/>
                          <a:latin typeface="+mn-lt"/>
                        </a:rPr>
                        <a:t> in Crore)</a:t>
                      </a:r>
                      <a:endParaRPr lang="en-IN" sz="18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mn-lt"/>
                        </a:rPr>
                        <a:t>1,462.51</a:t>
                      </a:r>
                      <a:endParaRPr lang="en-IN" sz="18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738.68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389.56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2590.75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59217">
                <a:tc>
                  <a:txBody>
                    <a:bodyPr/>
                    <a:lstStyle/>
                    <a:p>
                      <a:pPr algn="ctr" fontAlgn="ctr"/>
                      <a:r>
                        <a:rPr lang="en-IN" sz="1800" u="none" strike="noStrike" dirty="0">
                          <a:effectLst/>
                          <a:latin typeface="+mn-lt"/>
                        </a:rPr>
                        <a:t>Total domestic budget (BE)</a:t>
                      </a:r>
                    </a:p>
                    <a:p>
                      <a:pPr algn="ctr" fontAlgn="ctr"/>
                      <a:r>
                        <a:rPr lang="en-IN" sz="1800" u="none" strike="noStrike" dirty="0">
                          <a:effectLst/>
                          <a:latin typeface="+mn-lt"/>
                        </a:rPr>
                        <a:t> (INR</a:t>
                      </a:r>
                      <a:r>
                        <a:rPr lang="en-IN" sz="1800" u="none" strike="noStrike" baseline="0" dirty="0">
                          <a:effectLst/>
                          <a:latin typeface="+mn-lt"/>
                        </a:rPr>
                        <a:t> in  crore)</a:t>
                      </a:r>
                      <a:endParaRPr lang="en-IN" sz="18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chemeClr val="tx1"/>
                          </a:solidFill>
                          <a:effectLst/>
                          <a:latin typeface="+mn-lt"/>
                        </a:rPr>
                        <a:t>(FY</a:t>
                      </a:r>
                      <a:r>
                        <a:rPr lang="en-IN" sz="1800" b="0" i="0" u="none" strike="noStrike" baseline="0" dirty="0">
                          <a:solidFill>
                            <a:schemeClr val="tx1"/>
                          </a:solidFill>
                          <a:effectLst/>
                          <a:latin typeface="+mn-lt"/>
                        </a:rPr>
                        <a:t> 21-22) - </a:t>
                      </a:r>
                      <a:r>
                        <a:rPr lang="en-IN" sz="1800" b="0" i="0" u="none" strike="noStrike" dirty="0">
                          <a:solidFill>
                            <a:schemeClr val="tx1"/>
                          </a:solidFill>
                          <a:effectLst/>
                          <a:latin typeface="+mn-lt"/>
                        </a:rPr>
                        <a:t>3409.94</a:t>
                      </a:r>
                    </a:p>
                    <a:p>
                      <a:pPr algn="ctr" fontAlgn="b"/>
                      <a:r>
                        <a:rPr lang="en-IN" sz="1800" b="0" i="0" u="none" strike="noStrike" dirty="0">
                          <a:solidFill>
                            <a:schemeClr val="tx1"/>
                          </a:solidFill>
                          <a:effectLst/>
                          <a:latin typeface="+mn-lt"/>
                        </a:rPr>
                        <a:t>(FY</a:t>
                      </a:r>
                      <a:r>
                        <a:rPr lang="en-IN" sz="1800" b="0" i="0" u="none" strike="noStrike" baseline="0" dirty="0">
                          <a:solidFill>
                            <a:schemeClr val="tx1"/>
                          </a:solidFill>
                          <a:effectLst/>
                          <a:latin typeface="+mn-lt"/>
                        </a:rPr>
                        <a:t> 22-23) - </a:t>
                      </a:r>
                      <a:r>
                        <a:rPr lang="en-IN" sz="1800" b="0" i="0" u="none" strike="noStrike" dirty="0">
                          <a:solidFill>
                            <a:schemeClr val="tx1"/>
                          </a:solidFill>
                          <a:effectLst/>
                          <a:latin typeface="+mn-lt"/>
                        </a:rPr>
                        <a:t>2656.83</a:t>
                      </a:r>
                    </a:p>
                    <a:p>
                      <a:pPr algn="ctr" fontAlgn="b"/>
                      <a:r>
                        <a:rPr lang="en-IN" sz="1800" b="0" i="0" u="none" strike="noStrike" dirty="0">
                          <a:solidFill>
                            <a:schemeClr val="tx1"/>
                          </a:solidFill>
                          <a:effectLst/>
                          <a:latin typeface="+mn-lt"/>
                        </a:rPr>
                        <a:t>(FY 23-24)</a:t>
                      </a:r>
                      <a:r>
                        <a:rPr lang="en-IN" sz="1800" b="0" i="0" u="none" strike="noStrike" baseline="0" dirty="0">
                          <a:solidFill>
                            <a:schemeClr val="tx1"/>
                          </a:solidFill>
                          <a:effectLst/>
                          <a:latin typeface="+mn-lt"/>
                        </a:rPr>
                        <a:t> -</a:t>
                      </a:r>
                      <a:r>
                        <a:rPr lang="en-IN" sz="1800" b="0" i="0" u="none" strike="noStrike" dirty="0">
                          <a:solidFill>
                            <a:schemeClr val="tx1"/>
                          </a:solidFill>
                          <a:effectLst/>
                          <a:latin typeface="+mn-lt"/>
                        </a:rPr>
                        <a:t> 3057.42 </a:t>
                      </a:r>
                    </a:p>
                    <a:p>
                      <a:pPr algn="ctr" fontAlgn="b"/>
                      <a:r>
                        <a:rPr lang="en-IN" sz="1800" b="0" i="0" u="none" strike="noStrike" dirty="0">
                          <a:solidFill>
                            <a:schemeClr val="tx1"/>
                          </a:solidFill>
                          <a:effectLst/>
                          <a:latin typeface="+mn-lt"/>
                        </a:rPr>
                        <a:t>Tota</a:t>
                      </a:r>
                      <a:r>
                        <a:rPr lang="en-IN" sz="1800" b="0" i="0" u="none" strike="noStrike" baseline="0" dirty="0">
                          <a:solidFill>
                            <a:schemeClr val="tx1"/>
                          </a:solidFill>
                          <a:effectLst/>
                          <a:latin typeface="+mn-lt"/>
                        </a:rPr>
                        <a:t>l – </a:t>
                      </a:r>
                      <a:r>
                        <a:rPr lang="en-IN" sz="1800" b="1" i="0" u="none" strike="noStrike" dirty="0">
                          <a:solidFill>
                            <a:schemeClr val="tx1"/>
                          </a:solidFill>
                          <a:effectLst/>
                          <a:latin typeface="+mn-lt"/>
                        </a:rPr>
                        <a:t>9,124.19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chemeClr val="tx1"/>
                          </a:solidFill>
                          <a:effectLst/>
                          <a:latin typeface="+mn-lt"/>
                        </a:rPr>
                        <a:t>(FY</a:t>
                      </a:r>
                      <a:r>
                        <a:rPr lang="en-IN" sz="1800" b="0" i="0" u="none" strike="noStrike" baseline="0" dirty="0">
                          <a:solidFill>
                            <a:schemeClr val="tx1"/>
                          </a:solidFill>
                          <a:effectLst/>
                          <a:latin typeface="+mn-lt"/>
                        </a:rPr>
                        <a:t> 21-22) - 2900.00</a:t>
                      </a:r>
                      <a:endParaRPr lang="en-IN" sz="1800" b="0" i="0" u="none" strike="noStrike" dirty="0">
                        <a:solidFill>
                          <a:schemeClr val="tx1"/>
                        </a:solidFill>
                        <a:effectLst/>
                        <a:latin typeface="+mn-lt"/>
                      </a:endParaRPr>
                    </a:p>
                    <a:p>
                      <a:pPr algn="ctr" fontAlgn="b"/>
                      <a:r>
                        <a:rPr lang="en-IN" sz="1800" b="0" i="0" u="none" strike="noStrike" dirty="0">
                          <a:solidFill>
                            <a:schemeClr val="tx1"/>
                          </a:solidFill>
                          <a:effectLst/>
                          <a:latin typeface="+mn-lt"/>
                        </a:rPr>
                        <a:t>(FY</a:t>
                      </a:r>
                      <a:r>
                        <a:rPr lang="en-IN" sz="1800" b="0" i="0" u="none" strike="noStrike" baseline="0" dirty="0">
                          <a:solidFill>
                            <a:schemeClr val="tx1"/>
                          </a:solidFill>
                          <a:effectLst/>
                          <a:latin typeface="+mn-lt"/>
                        </a:rPr>
                        <a:t> 22-23) - 2625.72</a:t>
                      </a:r>
                    </a:p>
                    <a:p>
                      <a:pPr algn="ctr" fontAlgn="b"/>
                      <a:r>
                        <a:rPr lang="en-IN" sz="1800" b="0" i="0" u="none" strike="noStrike" dirty="0">
                          <a:solidFill>
                            <a:schemeClr val="tx1"/>
                          </a:solidFill>
                          <a:effectLst/>
                          <a:latin typeface="+mn-lt"/>
                        </a:rPr>
                        <a:t>(FY 23-24)</a:t>
                      </a:r>
                      <a:r>
                        <a:rPr lang="en-IN" sz="1800" b="0" i="0" u="none" strike="noStrike" baseline="0" dirty="0">
                          <a:solidFill>
                            <a:schemeClr val="tx1"/>
                          </a:solidFill>
                          <a:effectLst/>
                          <a:latin typeface="+mn-lt"/>
                        </a:rPr>
                        <a:t> - </a:t>
                      </a:r>
                      <a:r>
                        <a:rPr lang="en-IN" sz="1800" b="0" i="0" u="none" strike="noStrike" dirty="0">
                          <a:solidFill>
                            <a:schemeClr val="tx1"/>
                          </a:solidFill>
                          <a:effectLst/>
                          <a:latin typeface="+mn-lt"/>
                        </a:rPr>
                        <a:t>2916.97</a:t>
                      </a:r>
                    </a:p>
                    <a:p>
                      <a:pPr algn="ctr" fontAlgn="b"/>
                      <a:r>
                        <a:rPr lang="en-US" sz="1800" b="0" i="0" u="none" strike="noStrike" dirty="0">
                          <a:solidFill>
                            <a:srgbClr val="000000"/>
                          </a:solidFill>
                          <a:effectLst/>
                          <a:latin typeface="+mn-lt"/>
                        </a:rPr>
                        <a:t>Total</a:t>
                      </a:r>
                      <a:r>
                        <a:rPr lang="en-US" sz="1800" b="0" i="0" u="none" strike="noStrike" baseline="0" dirty="0">
                          <a:solidFill>
                            <a:srgbClr val="000000"/>
                          </a:solidFill>
                          <a:effectLst/>
                          <a:latin typeface="+mn-lt"/>
                        </a:rPr>
                        <a:t> – </a:t>
                      </a:r>
                      <a:r>
                        <a:rPr lang="en-US" sz="1800" b="1" i="0" u="none" strike="noStrike" dirty="0">
                          <a:solidFill>
                            <a:srgbClr val="000000"/>
                          </a:solidFill>
                          <a:effectLst/>
                          <a:latin typeface="+mn-lt"/>
                        </a:rPr>
                        <a:t>8,442.69</a:t>
                      </a:r>
                      <a:endParaRPr lang="en-IN" sz="1800" b="1"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chemeClr val="tx1"/>
                          </a:solidFill>
                          <a:effectLst/>
                          <a:latin typeface="+mn-lt"/>
                        </a:rPr>
                        <a:t>(FY</a:t>
                      </a:r>
                      <a:r>
                        <a:rPr lang="en-IN" sz="1800" b="0" i="0" u="none" strike="noStrike" baseline="0" dirty="0">
                          <a:solidFill>
                            <a:schemeClr val="tx1"/>
                          </a:solidFill>
                          <a:effectLst/>
                          <a:latin typeface="+mn-lt"/>
                        </a:rPr>
                        <a:t> 21-22) - 1377.60</a:t>
                      </a:r>
                      <a:endParaRPr lang="en-IN" sz="1800" b="0" i="0" u="none" strike="noStrike" dirty="0">
                        <a:solidFill>
                          <a:schemeClr val="tx1"/>
                        </a:solidFill>
                        <a:effectLst/>
                        <a:latin typeface="+mn-lt"/>
                      </a:endParaRPr>
                    </a:p>
                    <a:p>
                      <a:pPr algn="ctr" fontAlgn="b"/>
                      <a:r>
                        <a:rPr lang="en-IN" sz="1800" b="0" i="0" u="none" strike="noStrike" dirty="0">
                          <a:solidFill>
                            <a:schemeClr val="tx1"/>
                          </a:solidFill>
                          <a:effectLst/>
                          <a:latin typeface="+mn-lt"/>
                        </a:rPr>
                        <a:t>(FY</a:t>
                      </a:r>
                      <a:r>
                        <a:rPr lang="en-IN" sz="1800" b="0" i="0" u="none" strike="noStrike" baseline="0" dirty="0">
                          <a:solidFill>
                            <a:schemeClr val="tx1"/>
                          </a:solidFill>
                          <a:effectLst/>
                          <a:latin typeface="+mn-lt"/>
                        </a:rPr>
                        <a:t> 22-23) - 638.17</a:t>
                      </a:r>
                    </a:p>
                    <a:p>
                      <a:pPr algn="ctr" fontAlgn="b"/>
                      <a:r>
                        <a:rPr lang="en-IN" sz="1800" b="0" i="0" u="none" strike="noStrike" dirty="0">
                          <a:solidFill>
                            <a:schemeClr val="tx1"/>
                          </a:solidFill>
                          <a:effectLst/>
                          <a:latin typeface="+mn-lt"/>
                        </a:rPr>
                        <a:t>(FY 23-24)</a:t>
                      </a:r>
                      <a:r>
                        <a:rPr lang="en-IN" sz="1800" b="0" i="0" u="none" strike="noStrike" baseline="0" dirty="0">
                          <a:solidFill>
                            <a:schemeClr val="tx1"/>
                          </a:solidFill>
                          <a:effectLst/>
                          <a:latin typeface="+mn-lt"/>
                        </a:rPr>
                        <a:t> - </a:t>
                      </a:r>
                      <a:r>
                        <a:rPr lang="en-IN" sz="1800" b="0" i="0" u="none" strike="noStrike" dirty="0">
                          <a:solidFill>
                            <a:schemeClr val="tx1"/>
                          </a:solidFill>
                          <a:effectLst/>
                          <a:latin typeface="+mn-lt"/>
                        </a:rPr>
                        <a:t>581.00</a:t>
                      </a:r>
                    </a:p>
                    <a:p>
                      <a:pPr algn="ctr" fontAlgn="b"/>
                      <a:r>
                        <a:rPr lang="en-US" sz="1800" b="0" i="0" u="none" strike="noStrike" dirty="0">
                          <a:solidFill>
                            <a:srgbClr val="000000"/>
                          </a:solidFill>
                          <a:effectLst/>
                          <a:latin typeface="+mn-lt"/>
                        </a:rPr>
                        <a:t>Total - </a:t>
                      </a:r>
                      <a:r>
                        <a:rPr lang="en-US" sz="1800" b="1" i="0" u="none" strike="noStrike" dirty="0">
                          <a:solidFill>
                            <a:srgbClr val="000000"/>
                          </a:solidFill>
                          <a:effectLst/>
                          <a:latin typeface="+mn-lt"/>
                        </a:rPr>
                        <a:t>2596.78</a:t>
                      </a:r>
                      <a:endParaRPr lang="en-IN" sz="18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20,163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59217">
                <a:tc>
                  <a:txBody>
                    <a:bodyPr/>
                    <a:lstStyle/>
                    <a:p>
                      <a:pPr algn="ctr" fontAlgn="ctr"/>
                      <a:r>
                        <a:rPr lang="en-US" sz="1800" u="none" strike="noStrike" dirty="0">
                          <a:effectLst/>
                          <a:latin typeface="+mn-lt"/>
                        </a:rPr>
                        <a:t>% contribution of GF to total Budget</a:t>
                      </a:r>
                      <a:endParaRPr lang="en-US" sz="18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16%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8.7%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15%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mn-lt"/>
                        </a:rPr>
                        <a:t>12.8%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21341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600" y="1393372"/>
            <a:ext cx="12090400" cy="2386148"/>
          </a:xfrm>
        </p:spPr>
        <p:txBody>
          <a:bodyPr>
            <a:normAutofit/>
          </a:bodyPr>
          <a:lstStyle/>
          <a:p>
            <a:pPr algn="ctr">
              <a:defRPr/>
            </a:pPr>
            <a:r>
              <a:rPr lang="en-IN" sz="4400" dirty="0">
                <a:solidFill>
                  <a:schemeClr val="accent1">
                    <a:lumMod val="75000"/>
                  </a:schemeClr>
                </a:solidFill>
              </a:rPr>
              <a:t>Global Fund Non - Government Principal Recipient selection process</a:t>
            </a:r>
          </a:p>
        </p:txBody>
      </p:sp>
    </p:spTree>
    <p:extLst>
      <p:ext uri="{BB962C8B-B14F-4D97-AF65-F5344CB8AC3E}">
        <p14:creationId xmlns:p14="http://schemas.microsoft.com/office/powerpoint/2010/main" val="277098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071" y="0"/>
            <a:ext cx="10515600" cy="1033462"/>
          </a:xfrm>
        </p:spPr>
        <p:txBody>
          <a:bodyPr>
            <a:normAutofit/>
          </a:bodyPr>
          <a:lstStyle/>
          <a:p>
            <a:pPr algn="ctr"/>
            <a:r>
              <a:rPr lang="en-US" sz="4400" dirty="0">
                <a:solidFill>
                  <a:schemeClr val="accent1">
                    <a:lumMod val="75000"/>
                  </a:schemeClr>
                </a:solidFill>
              </a:rPr>
              <a:t>GF guidelines on Dual Track Financing</a:t>
            </a:r>
            <a:endParaRPr lang="en-IN" sz="4400" dirty="0">
              <a:solidFill>
                <a:schemeClr val="accent1">
                  <a:lumMod val="75000"/>
                </a:schemeClr>
              </a:solidFill>
            </a:endParaRPr>
          </a:p>
        </p:txBody>
      </p:sp>
      <p:sp>
        <p:nvSpPr>
          <p:cNvPr id="3" name="Text Placeholder 2"/>
          <p:cNvSpPr>
            <a:spLocks noGrp="1"/>
          </p:cNvSpPr>
          <p:nvPr>
            <p:ph type="body" idx="1"/>
          </p:nvPr>
        </p:nvSpPr>
        <p:spPr>
          <a:xfrm>
            <a:off x="527567" y="1292433"/>
            <a:ext cx="11086699" cy="4753618"/>
          </a:xfrm>
          <a:noFill/>
        </p:spPr>
        <p:txBody>
          <a:bodyPr>
            <a:normAutofit lnSpcReduction="10000"/>
          </a:bodyPr>
          <a:lstStyle/>
          <a:p>
            <a:pPr algn="just"/>
            <a:endParaRPr lang="en-IN" dirty="0">
              <a:solidFill>
                <a:schemeClr val="tx1"/>
              </a:solidFill>
            </a:endParaRPr>
          </a:p>
          <a:p>
            <a:pPr algn="just"/>
            <a:r>
              <a:rPr lang="en-IN" b="1" dirty="0">
                <a:solidFill>
                  <a:schemeClr val="tx1"/>
                </a:solidFill>
              </a:rPr>
              <a:t>“Dual Track Financing” </a:t>
            </a:r>
            <a:r>
              <a:rPr lang="en-IN" dirty="0">
                <a:solidFill>
                  <a:schemeClr val="tx1"/>
                </a:solidFill>
              </a:rPr>
              <a:t>is an approach where funding is provided to both Government Programme Divisions and Civil Society Organisation for implementation of activities. </a:t>
            </a:r>
          </a:p>
          <a:p>
            <a:pPr algn="just"/>
            <a:endParaRPr lang="en-IN" dirty="0">
              <a:solidFill>
                <a:schemeClr val="tx1"/>
              </a:solidFill>
            </a:endParaRPr>
          </a:p>
          <a:p>
            <a:pPr marL="457200" indent="-457200" algn="just">
              <a:buFont typeface="Arial" panose="020B0604020202020204" pitchFamily="34" charset="0"/>
              <a:buChar char="•"/>
            </a:pPr>
            <a:r>
              <a:rPr lang="en-US" dirty="0">
                <a:solidFill>
                  <a:schemeClr val="tx1"/>
                </a:solidFill>
              </a:rPr>
              <a:t>Dual Track financing is applicable to specific disease programme separately.</a:t>
            </a:r>
          </a:p>
          <a:p>
            <a:pPr marL="457200" indent="-457200" algn="just">
              <a:buFont typeface="Arial" panose="020B0604020202020204" pitchFamily="34" charset="0"/>
              <a:buChar char="•"/>
            </a:pPr>
            <a:r>
              <a:rPr lang="en-US" dirty="0">
                <a:solidFill>
                  <a:schemeClr val="tx1"/>
                </a:solidFill>
              </a:rPr>
              <a:t>This is strongly recommended by Global Fund to all countries; if Non-Government implementing partner is not required by any country, justification for same need to be provided.</a:t>
            </a:r>
          </a:p>
          <a:p>
            <a:pPr marL="457200" indent="-457200" algn="just">
              <a:buFont typeface="Arial" panose="020B0604020202020204" pitchFamily="34" charset="0"/>
              <a:buChar char="•"/>
            </a:pPr>
            <a:r>
              <a:rPr lang="en-US" dirty="0">
                <a:solidFill>
                  <a:schemeClr val="tx1"/>
                </a:solidFill>
              </a:rPr>
              <a:t>This is to encourage the engagement of Civil Societies and Community Based Organizations in the implementation process as a stakeholder.</a:t>
            </a:r>
          </a:p>
          <a:p>
            <a:pPr marL="457200" indent="-457200" algn="just">
              <a:buFont typeface="Arial" panose="020B0604020202020204" pitchFamily="34" charset="0"/>
              <a:buChar char="•"/>
            </a:pPr>
            <a:r>
              <a:rPr lang="en-US" dirty="0">
                <a:solidFill>
                  <a:schemeClr val="tx1"/>
                </a:solidFill>
              </a:rPr>
              <a:t>Since the funding to the Non-Government Principal Recipient is extra Budgetary,  this provides additional support to the Disease programs.</a:t>
            </a:r>
          </a:p>
          <a:p>
            <a:pPr marL="457200" indent="-457200" algn="just">
              <a:buFont typeface="Arial" panose="020B0604020202020204" pitchFamily="34" charset="0"/>
              <a:buChar char="•"/>
            </a:pPr>
            <a:endParaRPr lang="en-IN" dirty="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191507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29"/>
            <a:ext cx="11991702" cy="1045029"/>
          </a:xfrm>
        </p:spPr>
        <p:txBody>
          <a:bodyPr>
            <a:noAutofit/>
          </a:bodyPr>
          <a:lstStyle/>
          <a:p>
            <a:pPr algn="ctr"/>
            <a:r>
              <a:rPr lang="en-US" dirty="0">
                <a:solidFill>
                  <a:schemeClr val="accent1">
                    <a:lumMod val="75000"/>
                  </a:schemeClr>
                </a:solidFill>
              </a:rPr>
              <a:t>Process of Selection of Non-Government Principal Recipient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7095235"/>
              </p:ext>
            </p:extLst>
          </p:nvPr>
        </p:nvGraphicFramePr>
        <p:xfrm>
          <a:off x="0" y="1175658"/>
          <a:ext cx="12191999" cy="5682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24589" y="5133473"/>
            <a:ext cx="3769895"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Link for EOI :</a:t>
            </a:r>
          </a:p>
          <a:p>
            <a:r>
              <a:rPr lang="en-US" dirty="0"/>
              <a:t>https://india-ccm.in/eoi-for-selection-of-non-government-principal-recipients-under-gfatm-for-the-grant-period-2024-2027/</a:t>
            </a:r>
          </a:p>
        </p:txBody>
      </p:sp>
    </p:spTree>
    <p:extLst>
      <p:ext uri="{BB962C8B-B14F-4D97-AF65-F5344CB8AC3E}">
        <p14:creationId xmlns:p14="http://schemas.microsoft.com/office/powerpoint/2010/main" val="725179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1680</TotalTime>
  <Words>3521</Words>
  <Application>Microsoft Office PowerPoint</Application>
  <PresentationFormat>Widescreen</PresentationFormat>
  <Paragraphs>523</Paragraphs>
  <Slides>44</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Arial</vt:lpstr>
      <vt:lpstr>Arial</vt:lpstr>
      <vt:lpstr>Arial MT</vt:lpstr>
      <vt:lpstr>Calibri</vt:lpstr>
      <vt:lpstr>Calibri Light</vt:lpstr>
      <vt:lpstr>Georgia</vt:lpstr>
      <vt:lpstr>Roboto Condensed</vt:lpstr>
      <vt:lpstr>Symbol</vt:lpstr>
      <vt:lpstr>Wingdings</vt:lpstr>
      <vt:lpstr>Office Theme</vt:lpstr>
      <vt:lpstr>The Global Fund Grant  for TB, HIV/AIDS &amp; Malaria  </vt:lpstr>
      <vt:lpstr>BACKGROUND </vt:lpstr>
      <vt:lpstr>An Introduction to the Global Fund</vt:lpstr>
      <vt:lpstr>Fund Flow Mechanism</vt:lpstr>
      <vt:lpstr>Programmatic &amp; Financial Monitoring</vt:lpstr>
      <vt:lpstr>GF approved allocation &amp; proportion of Domestic budgets (2021-24) </vt:lpstr>
      <vt:lpstr>Global Fund Non - Government Principal Recipient selection process</vt:lpstr>
      <vt:lpstr>GF guidelines on Dual Track Financing</vt:lpstr>
      <vt:lpstr>Process of Selection of Non-Government Principal Recipient</vt:lpstr>
      <vt:lpstr>Global Fund Priority Area Identification process</vt:lpstr>
      <vt:lpstr>Process of selection of Priority thematic areas</vt:lpstr>
      <vt:lpstr>Funding Request endorsement</vt:lpstr>
      <vt:lpstr>AGENDA WISE DISCUSSIONS</vt:lpstr>
      <vt:lpstr>Agenda1--Action taken on agenda points and endorsement of Minutes of Meeting of 88th meeting of India CCM dated 25th May 2023</vt:lpstr>
      <vt:lpstr>Actionables from 88th meeting of India CCM</vt:lpstr>
      <vt:lpstr>Endorsement of Minutes of 88th meeting of India CCM</vt:lpstr>
      <vt:lpstr>Agenda 2: Update on Non-Government Principal Recipient Selection process, priority areas and recommendations by Screening Committee for shortlisting  of NGPRs for upcoming Global Fund grant for grant period (2024-2027). </vt:lpstr>
      <vt:lpstr>Disease wise summary of Allocation for 2024-27 </vt:lpstr>
      <vt:lpstr>Submission Windows</vt:lpstr>
      <vt:lpstr>Screening Committee Composition for Revised process</vt:lpstr>
      <vt:lpstr> Revised Non-Government PR Selection Process</vt:lpstr>
      <vt:lpstr>Revised Non-Government PR Selection Process (contd)</vt:lpstr>
      <vt:lpstr> Revised Non-Government PR Selection Process (Contd..)</vt:lpstr>
      <vt:lpstr>The Screening Committee recommended the following 14 organizations as prospective NGPRs for GF grant period 2024-27 as detailed below: </vt:lpstr>
      <vt:lpstr>The Screening Committee recommended the following 14 organizations as prospective NGPRs for GF grant period 2024-27 as detailed below: </vt:lpstr>
      <vt:lpstr> Non Govt PRs for Global Fund grant period 2024-2027-- TB</vt:lpstr>
      <vt:lpstr> Non Govt PRs for Global Fund grant period 2024-2027-- HIV</vt:lpstr>
      <vt:lpstr> Non Govt PRs for Global Fund grant period 2024-2027-- Malaria</vt:lpstr>
      <vt:lpstr> Summary of recommendations  Screening Committee</vt:lpstr>
      <vt:lpstr> Summary of recommendations  Screening Committee</vt:lpstr>
      <vt:lpstr>Disease wise proposals </vt:lpstr>
      <vt:lpstr>Disease Specific Technical Committees</vt:lpstr>
      <vt:lpstr>TB</vt:lpstr>
      <vt:lpstr>Malaria</vt:lpstr>
      <vt:lpstr>HIV</vt:lpstr>
      <vt:lpstr>Agenda3--Reconstitution of Oversight Committee 2024-2026</vt:lpstr>
      <vt:lpstr>Role and Term of Oversight Committee</vt:lpstr>
      <vt:lpstr>Members of Oversight Committee 2020-23</vt:lpstr>
      <vt:lpstr>Members of Oversight Committee 2020-23 contd..</vt:lpstr>
      <vt:lpstr>OC nominations for vacant seats from India CCM </vt:lpstr>
      <vt:lpstr>Oversight Committee Composition requirements</vt:lpstr>
      <vt:lpstr>Steps for nomination to Oversight Committee</vt:lpstr>
      <vt:lpstr>Agenda 4: Any other item with permission of the Chair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Benu</dc:creator>
  <cp:lastModifiedBy>Gitanjali Mohanty</cp:lastModifiedBy>
  <cp:revision>238</cp:revision>
  <dcterms:created xsi:type="dcterms:W3CDTF">2023-06-03T03:25:47Z</dcterms:created>
  <dcterms:modified xsi:type="dcterms:W3CDTF">2023-08-14T12:50:17Z</dcterms:modified>
</cp:coreProperties>
</file>